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notesMasterIdLst>
    <p:notesMasterId r:id="rId16"/>
  </p:notesMasterIdLst>
  <p:sldIdLst>
    <p:sldId id="256" r:id="rId2"/>
    <p:sldId id="289" r:id="rId3"/>
    <p:sldId id="291" r:id="rId4"/>
    <p:sldId id="292" r:id="rId5"/>
    <p:sldId id="288" r:id="rId6"/>
    <p:sldId id="290" r:id="rId7"/>
    <p:sldId id="267" r:id="rId8"/>
    <p:sldId id="293" r:id="rId9"/>
    <p:sldId id="298" r:id="rId10"/>
    <p:sldId id="295" r:id="rId11"/>
    <p:sldId id="299" r:id="rId12"/>
    <p:sldId id="300" r:id="rId13"/>
    <p:sldId id="301" r:id="rId14"/>
    <p:sldId id="302" r:id="rId15"/>
  </p:sldIdLst>
  <p:sldSz cx="12192000" cy="6858000"/>
  <p:notesSz cx="6797675" cy="9929813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 snapToGrid="0" snapToObjects="1">
      <p:cViewPr>
        <p:scale>
          <a:sx n="90" d="100"/>
          <a:sy n="90" d="100"/>
        </p:scale>
        <p:origin x="546" y="-14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7ACED-DCF9-4268-ADA8-C066273477C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AB0855F-66AB-477D-AE5D-2F9BCCB4DD33}">
      <dgm:prSet phldrT="[Texto]"/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r>
            <a:rPr lang="es-ES" b="1" dirty="0">
              <a:solidFill>
                <a:schemeClr val="bg1"/>
              </a:solidFill>
            </a:rPr>
            <a:t>COMULTRASAN   tasa = 15,45 %</a:t>
          </a:r>
        </a:p>
        <a:p>
          <a:r>
            <a:rPr lang="es-ES" b="1" dirty="0">
              <a:solidFill>
                <a:schemeClr val="bg1"/>
              </a:solidFill>
            </a:rPr>
            <a:t>$14.724’138.229 = 42,17%</a:t>
          </a:r>
          <a:endParaRPr lang="es-ES" dirty="0"/>
        </a:p>
      </dgm:t>
    </dgm:pt>
    <dgm:pt modelId="{5A92215A-D4EE-497E-8260-2C669F9816D6}" type="parTrans" cxnId="{423FCD64-38FE-4F4D-9D98-37991744D0A2}">
      <dgm:prSet/>
      <dgm:spPr/>
      <dgm:t>
        <a:bodyPr/>
        <a:lstStyle/>
        <a:p>
          <a:endParaRPr lang="es-ES"/>
        </a:p>
      </dgm:t>
    </dgm:pt>
    <dgm:pt modelId="{1E15E923-1A99-4504-ACA3-9A87E53E596A}" type="sibTrans" cxnId="{423FCD64-38FE-4F4D-9D98-37991744D0A2}">
      <dgm:prSet/>
      <dgm:spPr/>
      <dgm:t>
        <a:bodyPr/>
        <a:lstStyle/>
        <a:p>
          <a:endParaRPr lang="es-ES"/>
        </a:p>
      </dgm:t>
    </dgm:pt>
    <dgm:pt modelId="{7B857E0F-E393-4CD4-A982-E81CC1F5F1EE}">
      <dgm:prSet phldrT="[Texto]"/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dirty="0">
              <a:solidFill>
                <a:schemeClr val="bg1"/>
              </a:solidFill>
              <a:latin typeface="+mn-lt"/>
            </a:rPr>
            <a:t>BBVA    tasa = 14,58%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dirty="0">
              <a:solidFill>
                <a:schemeClr val="bg1"/>
              </a:solidFill>
              <a:latin typeface="+mn-lt"/>
            </a:rPr>
            <a:t>$11.319’173,177 = 32.42%</a:t>
          </a:r>
          <a:endParaRPr lang="es-ES" b="1" dirty="0">
            <a:solidFill>
              <a:schemeClr val="bg1"/>
            </a:solidFill>
          </a:endParaRPr>
        </a:p>
      </dgm:t>
    </dgm:pt>
    <dgm:pt modelId="{BD670C5E-F631-4076-A200-328A77E7F79B}" type="parTrans" cxnId="{9B7813B7-5CAF-4561-AD56-F1B2F7E442A5}">
      <dgm:prSet/>
      <dgm:spPr/>
      <dgm:t>
        <a:bodyPr/>
        <a:lstStyle/>
        <a:p>
          <a:endParaRPr lang="es-ES"/>
        </a:p>
      </dgm:t>
    </dgm:pt>
    <dgm:pt modelId="{12875888-9402-48F6-9F5A-A37029E489B5}" type="sibTrans" cxnId="{9B7813B7-5CAF-4561-AD56-F1B2F7E442A5}">
      <dgm:prSet/>
      <dgm:spPr/>
      <dgm:t>
        <a:bodyPr/>
        <a:lstStyle/>
        <a:p>
          <a:endParaRPr lang="es-ES"/>
        </a:p>
      </dgm:t>
    </dgm:pt>
    <dgm:pt modelId="{DF980F83-70E5-4A4C-BFD4-BDCF2C706881}">
      <dgm:prSet phldrT="[Texto]"/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r>
            <a:rPr lang="es-ES" b="1" dirty="0">
              <a:solidFill>
                <a:schemeClr val="bg1"/>
              </a:solidFill>
            </a:rPr>
            <a:t>SERFINANZA     tasa = 14,80%</a:t>
          </a:r>
        </a:p>
        <a:p>
          <a:r>
            <a:rPr lang="es-ES" b="1" dirty="0">
              <a:solidFill>
                <a:schemeClr val="bg1"/>
              </a:solidFill>
            </a:rPr>
            <a:t>$ 4.880’436.460 = 13.98%</a:t>
          </a:r>
        </a:p>
      </dgm:t>
    </dgm:pt>
    <dgm:pt modelId="{8160D0EA-B2B2-4618-A584-278D5B681200}" type="parTrans" cxnId="{D2CAB6EF-D5A1-4B53-8021-2421E3CEA7A4}">
      <dgm:prSet/>
      <dgm:spPr/>
      <dgm:t>
        <a:bodyPr/>
        <a:lstStyle/>
        <a:p>
          <a:endParaRPr lang="es-ES"/>
        </a:p>
      </dgm:t>
    </dgm:pt>
    <dgm:pt modelId="{AA266D30-4564-4235-A8E2-B246736A9BC7}" type="sibTrans" cxnId="{D2CAB6EF-D5A1-4B53-8021-2421E3CEA7A4}">
      <dgm:prSet/>
      <dgm:spPr/>
      <dgm:t>
        <a:bodyPr/>
        <a:lstStyle/>
        <a:p>
          <a:endParaRPr lang="es-ES"/>
        </a:p>
      </dgm:t>
    </dgm:pt>
    <dgm:pt modelId="{8207B11E-90A9-497C-BD52-F2FD5F294FC5}">
      <dgm:prSet phldrT="[Texto]"/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r>
            <a:rPr lang="es-ES" b="1" dirty="0">
              <a:solidFill>
                <a:schemeClr val="bg1"/>
              </a:solidFill>
            </a:rPr>
            <a:t>BANCIEN  tasa = 15,30%</a:t>
          </a:r>
        </a:p>
        <a:p>
          <a:r>
            <a:rPr lang="es-ES" b="1" dirty="0">
              <a:solidFill>
                <a:schemeClr val="bg1"/>
              </a:solidFill>
              <a:latin typeface="+mn-lt"/>
            </a:rPr>
            <a:t>$3.991´090.977</a:t>
          </a:r>
        </a:p>
      </dgm:t>
    </dgm:pt>
    <dgm:pt modelId="{99EB03D0-EF40-4C0D-9651-F7BFFE7FC118}" type="parTrans" cxnId="{BEEBDC10-5795-4F84-BBE0-4EF0507B99B2}">
      <dgm:prSet/>
      <dgm:spPr/>
      <dgm:t>
        <a:bodyPr/>
        <a:lstStyle/>
        <a:p>
          <a:endParaRPr lang="es-ES"/>
        </a:p>
      </dgm:t>
    </dgm:pt>
    <dgm:pt modelId="{1C91F287-4F13-453B-BD05-6A68417CEC4E}" type="sibTrans" cxnId="{BEEBDC10-5795-4F84-BBE0-4EF0507B99B2}">
      <dgm:prSet/>
      <dgm:spPr/>
      <dgm:t>
        <a:bodyPr/>
        <a:lstStyle/>
        <a:p>
          <a:endParaRPr lang="es-ES"/>
        </a:p>
      </dgm:t>
    </dgm:pt>
    <dgm:pt modelId="{A5506C4F-A50C-453D-B46C-8734D1DFFDF6}" type="pres">
      <dgm:prSet presAssocID="{9637ACED-DCF9-4268-ADA8-C066273477C0}" presName="compositeShape" presStyleCnt="0">
        <dgm:presLayoutVars>
          <dgm:dir/>
          <dgm:resizeHandles/>
        </dgm:presLayoutVars>
      </dgm:prSet>
      <dgm:spPr/>
    </dgm:pt>
    <dgm:pt modelId="{CC216BF4-2C10-43D9-886D-18B6BD8A53E4}" type="pres">
      <dgm:prSet presAssocID="{9637ACED-DCF9-4268-ADA8-C066273477C0}" presName="pyramid" presStyleLbl="node1" presStyleIdx="0" presStyleCnt="1"/>
      <dgm:spPr>
        <a:solidFill>
          <a:schemeClr val="accent6">
            <a:lumMod val="60000"/>
            <a:lumOff val="40000"/>
          </a:schemeClr>
        </a:solidFill>
      </dgm:spPr>
    </dgm:pt>
    <dgm:pt modelId="{BAE6249F-348B-45CF-8598-AFBB75A13CFE}" type="pres">
      <dgm:prSet presAssocID="{9637ACED-DCF9-4268-ADA8-C066273477C0}" presName="theList" presStyleCnt="0"/>
      <dgm:spPr/>
    </dgm:pt>
    <dgm:pt modelId="{80902ED2-BE07-4D93-834F-4B356723F739}" type="pres">
      <dgm:prSet presAssocID="{DAB0855F-66AB-477D-AE5D-2F9BCCB4DD33}" presName="aNode" presStyleLbl="fgAcc1" presStyleIdx="0" presStyleCnt="4" custScaleX="123655">
        <dgm:presLayoutVars>
          <dgm:bulletEnabled val="1"/>
        </dgm:presLayoutVars>
      </dgm:prSet>
      <dgm:spPr/>
    </dgm:pt>
    <dgm:pt modelId="{C7176975-A566-44D6-87E7-0ACB400A3568}" type="pres">
      <dgm:prSet presAssocID="{DAB0855F-66AB-477D-AE5D-2F9BCCB4DD33}" presName="aSpace" presStyleCnt="0"/>
      <dgm:spPr/>
    </dgm:pt>
    <dgm:pt modelId="{45D7A787-8BF2-4BCD-9C6A-5ECA749DAC7F}" type="pres">
      <dgm:prSet presAssocID="{7B857E0F-E393-4CD4-A982-E81CC1F5F1EE}" presName="aNode" presStyleLbl="fgAcc1" presStyleIdx="1" presStyleCnt="4" custScaleX="123335" custLinFactNeighborX="-359" custLinFactNeighborY="95753">
        <dgm:presLayoutVars>
          <dgm:bulletEnabled val="1"/>
        </dgm:presLayoutVars>
      </dgm:prSet>
      <dgm:spPr/>
    </dgm:pt>
    <dgm:pt modelId="{2F4184B5-64BB-41A2-98F8-5EA8B934A84D}" type="pres">
      <dgm:prSet presAssocID="{7B857E0F-E393-4CD4-A982-E81CC1F5F1EE}" presName="aSpace" presStyleCnt="0"/>
      <dgm:spPr/>
    </dgm:pt>
    <dgm:pt modelId="{C8CDDFA7-40C2-4E14-B190-673214F32BC4}" type="pres">
      <dgm:prSet presAssocID="{DF980F83-70E5-4A4C-BFD4-BDCF2C706881}" presName="aNode" presStyleLbl="fgAcc1" presStyleIdx="2" presStyleCnt="4" custScaleX="123335" custLinFactY="25175" custLinFactNeighborX="-1066" custLinFactNeighborY="100000">
        <dgm:presLayoutVars>
          <dgm:bulletEnabled val="1"/>
        </dgm:presLayoutVars>
      </dgm:prSet>
      <dgm:spPr/>
    </dgm:pt>
    <dgm:pt modelId="{343CFCA4-DE0D-40CC-B630-EE4531C41460}" type="pres">
      <dgm:prSet presAssocID="{DF980F83-70E5-4A4C-BFD4-BDCF2C706881}" presName="aSpace" presStyleCnt="0"/>
      <dgm:spPr/>
    </dgm:pt>
    <dgm:pt modelId="{CB16635C-99CC-40D7-AD16-D5C09EEBD715}" type="pres">
      <dgm:prSet presAssocID="{8207B11E-90A9-497C-BD52-F2FD5F294FC5}" presName="aNode" presStyleLbl="fgAcc1" presStyleIdx="3" presStyleCnt="4" custScaleX="124045" custLinFactY="41831" custLinFactNeighborX="-1066" custLinFactNeighborY="100000">
        <dgm:presLayoutVars>
          <dgm:bulletEnabled val="1"/>
        </dgm:presLayoutVars>
      </dgm:prSet>
      <dgm:spPr/>
    </dgm:pt>
    <dgm:pt modelId="{41F56B6D-943B-4CA8-9A91-CD900A953873}" type="pres">
      <dgm:prSet presAssocID="{8207B11E-90A9-497C-BD52-F2FD5F294FC5}" presName="aSpace" presStyleCnt="0"/>
      <dgm:spPr/>
    </dgm:pt>
  </dgm:ptLst>
  <dgm:cxnLst>
    <dgm:cxn modelId="{BEEBDC10-5795-4F84-BBE0-4EF0507B99B2}" srcId="{9637ACED-DCF9-4268-ADA8-C066273477C0}" destId="{8207B11E-90A9-497C-BD52-F2FD5F294FC5}" srcOrd="3" destOrd="0" parTransId="{99EB03D0-EF40-4C0D-9651-F7BFFE7FC118}" sibTransId="{1C91F287-4F13-453B-BD05-6A68417CEC4E}"/>
    <dgm:cxn modelId="{F5AA3726-C222-400E-A754-334759380B68}" type="presOf" srcId="{7B857E0F-E393-4CD4-A982-E81CC1F5F1EE}" destId="{45D7A787-8BF2-4BCD-9C6A-5ECA749DAC7F}" srcOrd="0" destOrd="0" presId="urn:microsoft.com/office/officeart/2005/8/layout/pyramid2"/>
    <dgm:cxn modelId="{423FCD64-38FE-4F4D-9D98-37991744D0A2}" srcId="{9637ACED-DCF9-4268-ADA8-C066273477C0}" destId="{DAB0855F-66AB-477D-AE5D-2F9BCCB4DD33}" srcOrd="0" destOrd="0" parTransId="{5A92215A-D4EE-497E-8260-2C669F9816D6}" sibTransId="{1E15E923-1A99-4504-ACA3-9A87E53E596A}"/>
    <dgm:cxn modelId="{33F1A945-C678-4594-8B1F-DD78B37F4971}" type="presOf" srcId="{DF980F83-70E5-4A4C-BFD4-BDCF2C706881}" destId="{C8CDDFA7-40C2-4E14-B190-673214F32BC4}" srcOrd="0" destOrd="0" presId="urn:microsoft.com/office/officeart/2005/8/layout/pyramid2"/>
    <dgm:cxn modelId="{A9D5F951-D7C3-402B-9F17-83EEBCD7BA51}" type="presOf" srcId="{9637ACED-DCF9-4268-ADA8-C066273477C0}" destId="{A5506C4F-A50C-453D-B46C-8734D1DFFDF6}" srcOrd="0" destOrd="0" presId="urn:microsoft.com/office/officeart/2005/8/layout/pyramid2"/>
    <dgm:cxn modelId="{D2DD8DA3-0410-45DF-A0E7-64D25E35B07B}" type="presOf" srcId="{8207B11E-90A9-497C-BD52-F2FD5F294FC5}" destId="{CB16635C-99CC-40D7-AD16-D5C09EEBD715}" srcOrd="0" destOrd="0" presId="urn:microsoft.com/office/officeart/2005/8/layout/pyramid2"/>
    <dgm:cxn modelId="{BD8B3FA9-2091-4A54-8B76-529F542F3D49}" type="presOf" srcId="{DAB0855F-66AB-477D-AE5D-2F9BCCB4DD33}" destId="{80902ED2-BE07-4D93-834F-4B356723F739}" srcOrd="0" destOrd="0" presId="urn:microsoft.com/office/officeart/2005/8/layout/pyramid2"/>
    <dgm:cxn modelId="{9B7813B7-5CAF-4561-AD56-F1B2F7E442A5}" srcId="{9637ACED-DCF9-4268-ADA8-C066273477C0}" destId="{7B857E0F-E393-4CD4-A982-E81CC1F5F1EE}" srcOrd="1" destOrd="0" parTransId="{BD670C5E-F631-4076-A200-328A77E7F79B}" sibTransId="{12875888-9402-48F6-9F5A-A37029E489B5}"/>
    <dgm:cxn modelId="{D2CAB6EF-D5A1-4B53-8021-2421E3CEA7A4}" srcId="{9637ACED-DCF9-4268-ADA8-C066273477C0}" destId="{DF980F83-70E5-4A4C-BFD4-BDCF2C706881}" srcOrd="2" destOrd="0" parTransId="{8160D0EA-B2B2-4618-A584-278D5B681200}" sibTransId="{AA266D30-4564-4235-A8E2-B246736A9BC7}"/>
    <dgm:cxn modelId="{F926A84E-0951-4DF5-998C-FCD2C01A251C}" type="presParOf" srcId="{A5506C4F-A50C-453D-B46C-8734D1DFFDF6}" destId="{CC216BF4-2C10-43D9-886D-18B6BD8A53E4}" srcOrd="0" destOrd="0" presId="urn:microsoft.com/office/officeart/2005/8/layout/pyramid2"/>
    <dgm:cxn modelId="{091F0AE0-CE42-477C-91A4-A3486A4AA3C6}" type="presParOf" srcId="{A5506C4F-A50C-453D-B46C-8734D1DFFDF6}" destId="{BAE6249F-348B-45CF-8598-AFBB75A13CFE}" srcOrd="1" destOrd="0" presId="urn:microsoft.com/office/officeart/2005/8/layout/pyramid2"/>
    <dgm:cxn modelId="{BCB44E2C-F676-4A7E-9E87-631A6D44F9CD}" type="presParOf" srcId="{BAE6249F-348B-45CF-8598-AFBB75A13CFE}" destId="{80902ED2-BE07-4D93-834F-4B356723F739}" srcOrd="0" destOrd="0" presId="urn:microsoft.com/office/officeart/2005/8/layout/pyramid2"/>
    <dgm:cxn modelId="{665F7F0B-7051-4740-98D8-B2068789F367}" type="presParOf" srcId="{BAE6249F-348B-45CF-8598-AFBB75A13CFE}" destId="{C7176975-A566-44D6-87E7-0ACB400A3568}" srcOrd="1" destOrd="0" presId="urn:microsoft.com/office/officeart/2005/8/layout/pyramid2"/>
    <dgm:cxn modelId="{F9A5C29F-020B-4C6A-A07D-AA25BFBA43F5}" type="presParOf" srcId="{BAE6249F-348B-45CF-8598-AFBB75A13CFE}" destId="{45D7A787-8BF2-4BCD-9C6A-5ECA749DAC7F}" srcOrd="2" destOrd="0" presId="urn:microsoft.com/office/officeart/2005/8/layout/pyramid2"/>
    <dgm:cxn modelId="{418D132A-4205-44FC-8987-D0D67167AA80}" type="presParOf" srcId="{BAE6249F-348B-45CF-8598-AFBB75A13CFE}" destId="{2F4184B5-64BB-41A2-98F8-5EA8B934A84D}" srcOrd="3" destOrd="0" presId="urn:microsoft.com/office/officeart/2005/8/layout/pyramid2"/>
    <dgm:cxn modelId="{14954005-82C8-4A75-B133-1BD94B12474B}" type="presParOf" srcId="{BAE6249F-348B-45CF-8598-AFBB75A13CFE}" destId="{C8CDDFA7-40C2-4E14-B190-673214F32BC4}" srcOrd="4" destOrd="0" presId="urn:microsoft.com/office/officeart/2005/8/layout/pyramid2"/>
    <dgm:cxn modelId="{41331BAC-A11B-4A68-9F06-927A0A714B5A}" type="presParOf" srcId="{BAE6249F-348B-45CF-8598-AFBB75A13CFE}" destId="{343CFCA4-DE0D-40CC-B630-EE4531C41460}" srcOrd="5" destOrd="0" presId="urn:microsoft.com/office/officeart/2005/8/layout/pyramid2"/>
    <dgm:cxn modelId="{C7035D7B-D70F-453F-AD3E-D72789BD96C0}" type="presParOf" srcId="{BAE6249F-348B-45CF-8598-AFBB75A13CFE}" destId="{CB16635C-99CC-40D7-AD16-D5C09EEBD715}" srcOrd="6" destOrd="0" presId="urn:microsoft.com/office/officeart/2005/8/layout/pyramid2"/>
    <dgm:cxn modelId="{B9F55FEF-2B93-4A6E-838F-06CC168CF7B7}" type="presParOf" srcId="{BAE6249F-348B-45CF-8598-AFBB75A13CFE}" destId="{41F56B6D-943B-4CA8-9A91-CD900A95387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16BF4-2C10-43D9-886D-18B6BD8A53E4}">
      <dsp:nvSpPr>
        <dsp:cNvPr id="0" name=""/>
        <dsp:cNvSpPr/>
      </dsp:nvSpPr>
      <dsp:spPr>
        <a:xfrm>
          <a:off x="1313233" y="0"/>
          <a:ext cx="4659058" cy="4659058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02ED2-BE07-4D93-834F-4B356723F739}">
      <dsp:nvSpPr>
        <dsp:cNvPr id="0" name=""/>
        <dsp:cNvSpPr/>
      </dsp:nvSpPr>
      <dsp:spPr>
        <a:xfrm>
          <a:off x="3284580" y="466360"/>
          <a:ext cx="3744752" cy="828074"/>
        </a:xfrm>
        <a:prstGeom prst="round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COMULTRASAN   tasa = 15,45 %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$14.724’138.229 = 42,17%</a:t>
          </a:r>
          <a:endParaRPr lang="es-ES" sz="1800" kern="1200" dirty="0"/>
        </a:p>
      </dsp:txBody>
      <dsp:txXfrm>
        <a:off x="3325003" y="506783"/>
        <a:ext cx="3663906" cy="747228"/>
      </dsp:txXfrm>
    </dsp:sp>
    <dsp:sp modelId="{45D7A787-8BF2-4BCD-9C6A-5ECA749DAC7F}">
      <dsp:nvSpPr>
        <dsp:cNvPr id="0" name=""/>
        <dsp:cNvSpPr/>
      </dsp:nvSpPr>
      <dsp:spPr>
        <a:xfrm>
          <a:off x="3278553" y="1497058"/>
          <a:ext cx="3735061" cy="828074"/>
        </a:xfrm>
        <a:prstGeom prst="round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b="1" kern="1200" dirty="0">
              <a:solidFill>
                <a:schemeClr val="bg1"/>
              </a:solidFill>
              <a:latin typeface="+mn-lt"/>
            </a:rPr>
            <a:t>BBVA    tasa = 14,58%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b="1" kern="1200" dirty="0">
              <a:solidFill>
                <a:schemeClr val="bg1"/>
              </a:solidFill>
              <a:latin typeface="+mn-lt"/>
            </a:rPr>
            <a:t>$11.319’173,177 = 32.42%</a:t>
          </a:r>
          <a:endParaRPr lang="es-ES" sz="1800" b="1" kern="1200" dirty="0">
            <a:solidFill>
              <a:schemeClr val="bg1"/>
            </a:solidFill>
          </a:endParaRPr>
        </a:p>
      </dsp:txBody>
      <dsp:txXfrm>
        <a:off x="3318976" y="1537481"/>
        <a:ext cx="3654215" cy="747228"/>
      </dsp:txXfrm>
    </dsp:sp>
    <dsp:sp modelId="{C8CDDFA7-40C2-4E14-B190-673214F32BC4}">
      <dsp:nvSpPr>
        <dsp:cNvPr id="0" name=""/>
        <dsp:cNvSpPr/>
      </dsp:nvSpPr>
      <dsp:spPr>
        <a:xfrm>
          <a:off x="3257142" y="2641506"/>
          <a:ext cx="3735061" cy="828074"/>
        </a:xfrm>
        <a:prstGeom prst="round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SERFINANZA     tasa = 14,80%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$ 4.880’436.460 = 13.98%</a:t>
          </a:r>
        </a:p>
      </dsp:txBody>
      <dsp:txXfrm>
        <a:off x="3297565" y="2681929"/>
        <a:ext cx="3654215" cy="747228"/>
      </dsp:txXfrm>
    </dsp:sp>
    <dsp:sp modelId="{CB16635C-99CC-40D7-AD16-D5C09EEBD715}">
      <dsp:nvSpPr>
        <dsp:cNvPr id="0" name=""/>
        <dsp:cNvSpPr/>
      </dsp:nvSpPr>
      <dsp:spPr>
        <a:xfrm>
          <a:off x="3246392" y="3711014"/>
          <a:ext cx="3756563" cy="828074"/>
        </a:xfrm>
        <a:prstGeom prst="round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BANCIEN  tasa = 15,30%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latin typeface="+mn-lt"/>
            </a:rPr>
            <a:t>$3.991´090.977</a:t>
          </a:r>
        </a:p>
      </dsp:txBody>
      <dsp:txXfrm>
        <a:off x="3286815" y="3751437"/>
        <a:ext cx="3675717" cy="747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7525F-792C-4AF2-8A53-EA82824FD34B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47387-E728-4867-9FD8-4C0940D31DA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205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47387-E728-4867-9FD8-4C0940D31DAA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69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541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04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135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34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943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793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81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806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434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255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734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92AE3-034E-3C4D-A9AF-2C9E731F8701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778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302C0F6-1CDB-4F0C-B2D0-250BDE422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6" y="0"/>
            <a:ext cx="12212326" cy="68466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BED9C48-83D4-46F7-8B5F-5B690E663207}"/>
              </a:ext>
            </a:extLst>
          </p:cNvPr>
          <p:cNvSpPr/>
          <p:nvPr/>
        </p:nvSpPr>
        <p:spPr>
          <a:xfrm>
            <a:off x="1569111" y="4442951"/>
            <a:ext cx="8409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INFORME DE GESTIÓN</a:t>
            </a:r>
          </a:p>
          <a:p>
            <a:pPr algn="ctr"/>
            <a:r>
              <a:rPr lang="es-MX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VIGENCIA 2023 </a:t>
            </a:r>
            <a:endParaRPr lang="es-CO" sz="5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92640EA-CE42-4B08-A236-82F20E82DC2A}"/>
              </a:ext>
            </a:extLst>
          </p:cNvPr>
          <p:cNvSpPr/>
          <p:nvPr/>
        </p:nvSpPr>
        <p:spPr>
          <a:xfrm>
            <a:off x="1797741" y="1068989"/>
            <a:ext cx="859651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Arial Rounded MT Bold" panose="020F0704030504030204" pitchFamily="34" charset="0"/>
                <a:cs typeface="Arial" panose="020B0604020202020204" pitchFamily="34" charset="0"/>
                <a:sym typeface="Barlow Condensed SemiBold"/>
              </a:rPr>
              <a:t>CAJA DE PREVISIÓN SOCIAL MUNICIPAL DE BUCARAMANGA -CPSM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4748C0C-B456-466A-AFCD-375179CF4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79" r="24706"/>
          <a:stretch/>
        </p:blipFill>
        <p:spPr>
          <a:xfrm>
            <a:off x="74426" y="351801"/>
            <a:ext cx="1094625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7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34F9EFF-A854-474F-95B9-3C9273332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9" r="24706"/>
          <a:stretch/>
        </p:blipFill>
        <p:spPr>
          <a:xfrm>
            <a:off x="74428" y="170114"/>
            <a:ext cx="1265274" cy="112645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36E382F-3B56-37B6-8822-1DBF36814D82}"/>
              </a:ext>
            </a:extLst>
          </p:cNvPr>
          <p:cNvSpPr txBox="1"/>
          <p:nvPr/>
        </p:nvSpPr>
        <p:spPr>
          <a:xfrm>
            <a:off x="2857500" y="992624"/>
            <a:ext cx="516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/>
              <a:t>INGRESOS 2023</a:t>
            </a:r>
            <a:endParaRPr lang="es-419" sz="4400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7C4993A-5092-0D4F-6980-61318D937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32555"/>
              </p:ext>
            </p:extLst>
          </p:nvPr>
        </p:nvGraphicFramePr>
        <p:xfrm>
          <a:off x="1551940" y="1931246"/>
          <a:ext cx="8128000" cy="28070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37374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9759168"/>
                    </a:ext>
                  </a:extLst>
                </a:gridCol>
              </a:tblGrid>
              <a:tr h="47715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CONCEPTO 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RECAUDADO 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982064"/>
                  </a:ext>
                </a:extLst>
              </a:tr>
              <a:tr h="551971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ARRENDAMIENTO 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$ 214.087.428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338610"/>
                  </a:ext>
                </a:extLst>
              </a:tr>
              <a:tr h="82358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TRANSF FUNCIONAMIENTO Y APORTE 8.33%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$ 4´258.339.777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068946"/>
                  </a:ext>
                </a:extLst>
              </a:tr>
              <a:tr h="47715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RENDIMIENTOS FINANCIEROS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$ 5´538.386.655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063555"/>
                  </a:ext>
                </a:extLst>
              </a:tr>
              <a:tr h="47715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RECURSOS DE BALANCE 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$ 32.600.000.000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1285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6FD76DFC-1134-FAB0-7523-121E009AA6D3}"/>
              </a:ext>
            </a:extLst>
          </p:cNvPr>
          <p:cNvSpPr txBox="1"/>
          <p:nvPr/>
        </p:nvSpPr>
        <p:spPr>
          <a:xfrm>
            <a:off x="1703070" y="4994910"/>
            <a:ext cx="7498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EL PORCENTAJE RECAUDADO POR INGRESOS FUE DE UN </a:t>
            </a:r>
            <a:r>
              <a:rPr lang="es-MX" b="1" dirty="0"/>
              <a:t>108% </a:t>
            </a:r>
            <a:r>
              <a:rPr lang="es-MX" dirty="0"/>
              <a:t>, ESTO DEBIDO A QUE LOS RENDIMIENTOS FINANCIEROS SUPERARON LA META DE LO PRESUPUESTADO.  </a:t>
            </a:r>
            <a:endParaRPr lang="es-419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ADD857C-0873-E412-D55A-D0AD1ECE8F3C}"/>
              </a:ext>
            </a:extLst>
          </p:cNvPr>
          <p:cNvSpPr txBox="1"/>
          <p:nvPr/>
        </p:nvSpPr>
        <p:spPr>
          <a:xfrm>
            <a:off x="1113756" y="277284"/>
            <a:ext cx="2979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JAIME ANDRÉS </a:t>
            </a:r>
          </a:p>
          <a:p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BELTRÁN  MARTÍNEZ</a:t>
            </a:r>
          </a:p>
          <a:p>
            <a:r>
              <a:rPr lang="es-MX" sz="1200" dirty="0">
                <a:latin typeface="+mj-lt"/>
              </a:rPr>
              <a:t>A L C A L D E  2 0 2 4 – 2 0 2 7 </a:t>
            </a:r>
            <a:endParaRPr lang="es-419" sz="1200" dirty="0"/>
          </a:p>
        </p:txBody>
      </p:sp>
    </p:spTree>
    <p:extLst>
      <p:ext uri="{BB962C8B-B14F-4D97-AF65-F5344CB8AC3E}">
        <p14:creationId xmlns:p14="http://schemas.microsoft.com/office/powerpoint/2010/main" val="1307972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035" y="843594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S" sz="4000" b="1" dirty="0"/>
              <a:t>INFORME JURÍDICO DE LA ENTIDAD</a:t>
            </a:r>
            <a:br>
              <a:rPr lang="es-ES" sz="4000" b="1" dirty="0"/>
            </a:br>
            <a:br>
              <a:rPr lang="es-CO" b="1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83030"/>
            <a:ext cx="10515600" cy="465755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_tradnl" dirty="0"/>
              <a:t>No se presentaron Acciones de Tutela en contra de la CPSM, y tampoco fue vinculada a acción constitucional alguna durante el periodo 2023. </a:t>
            </a:r>
          </a:p>
          <a:p>
            <a:pPr marL="0" indent="0" algn="just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s-ES_tradnl" dirty="0"/>
              <a:t>Se encuentran 2 procesos en la Fiscalía General de la Nación.  </a:t>
            </a:r>
          </a:p>
          <a:p>
            <a:pPr marL="0" indent="0" algn="just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s-ES_tradnl" dirty="0"/>
              <a:t>1. Presunto  </a:t>
            </a:r>
            <a:r>
              <a:rPr lang="es-ES" dirty="0"/>
              <a:t>fraude procesal y peculado por apropiación.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2.Presunto Delito de falsedad ideológica y material en documento público y fraude procesal</a:t>
            </a:r>
            <a:r>
              <a:rPr lang="es-ES_tradnl" dirty="0"/>
              <a:t>.</a:t>
            </a:r>
          </a:p>
          <a:p>
            <a:pPr marL="0" indent="0" algn="just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s-ES_tradnl" dirty="0"/>
              <a:t>En el Tribunal Administrativo de Santander: </a:t>
            </a:r>
          </a:p>
          <a:p>
            <a:pPr marL="0" indent="0" algn="just">
              <a:buNone/>
            </a:pPr>
            <a:r>
              <a:rPr lang="es-ES_tradnl" dirty="0"/>
              <a:t>(1) Por Nulidad y Restablecimiento del derecho. </a:t>
            </a: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34F9EFF-A854-474F-95B9-3C92733326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79" r="24706"/>
          <a:stretch/>
        </p:blipFill>
        <p:spPr>
          <a:xfrm>
            <a:off x="-44481" y="231598"/>
            <a:ext cx="922198" cy="104492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6DA16B4-A1A5-C1CB-E450-D9BEB9C8F622}"/>
              </a:ext>
            </a:extLst>
          </p:cNvPr>
          <p:cNvSpPr txBox="1"/>
          <p:nvPr/>
        </p:nvSpPr>
        <p:spPr>
          <a:xfrm>
            <a:off x="741612" y="362350"/>
            <a:ext cx="32881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JAIME ANDRÉS </a:t>
            </a:r>
          </a:p>
          <a:p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BELTRÁN  MARTÍNEZ</a:t>
            </a:r>
          </a:p>
          <a:p>
            <a:r>
              <a:rPr lang="es-MX" sz="1200" dirty="0">
                <a:latin typeface="+mj-lt"/>
              </a:rPr>
              <a:t>A L C A L D E  2 0 2 4 – 2 0 2 7 </a:t>
            </a:r>
            <a:endParaRPr lang="es-419" sz="1200" dirty="0"/>
          </a:p>
        </p:txBody>
      </p:sp>
    </p:spTree>
    <p:extLst>
      <p:ext uri="{BB962C8B-B14F-4D97-AF65-F5344CB8AC3E}">
        <p14:creationId xmlns:p14="http://schemas.microsoft.com/office/powerpoint/2010/main" val="3038198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6543" y="734202"/>
            <a:ext cx="2094614" cy="1009651"/>
          </a:xfrm>
        </p:spPr>
        <p:txBody>
          <a:bodyPr>
            <a:normAutofit/>
          </a:bodyPr>
          <a:lstStyle/>
          <a:p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JAIME ANDRÉS </a:t>
            </a:r>
            <a:b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BELTRÁN  MARTÍNEZ</a:t>
            </a:r>
            <a:b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s-MX" sz="1100" dirty="0">
                <a:latin typeface="+mj-lt"/>
              </a:rPr>
              <a:t>A L C A L D E  2 0 2 4 – 2 0 2 7</a:t>
            </a:r>
            <a:endParaRPr lang="es-CO" sz="11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SE RECIBIERON 882 SOLICITUDES POR VENTANILLA UNICA DURANTE LA VIGENCIA 2023, DENTRO DE LAS CUALES SE ENCUENTRAN: 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CERTIFICACIONES, </a:t>
            </a:r>
          </a:p>
          <a:p>
            <a:pPr marL="0" indent="0" algn="just">
              <a:buNone/>
            </a:pPr>
            <a:r>
              <a:rPr lang="es-MX" dirty="0"/>
              <a:t>COMUNICACIONES, </a:t>
            </a:r>
          </a:p>
          <a:p>
            <a:pPr marL="0" indent="0" algn="just">
              <a:buNone/>
            </a:pPr>
            <a:r>
              <a:rPr lang="es-MX" dirty="0"/>
              <a:t>DERECHOS DE PETICIÓN, </a:t>
            </a:r>
          </a:p>
          <a:p>
            <a:pPr marL="0" indent="0" algn="just">
              <a:buNone/>
            </a:pPr>
            <a:r>
              <a:rPr lang="es-MX" dirty="0"/>
              <a:t>INFORMES, </a:t>
            </a:r>
          </a:p>
          <a:p>
            <a:pPr marL="0" indent="0" algn="just">
              <a:buNone/>
            </a:pPr>
            <a:r>
              <a:rPr lang="es-MX" dirty="0"/>
              <a:t>SOLICITUDES CESANTIAS,</a:t>
            </a:r>
          </a:p>
          <a:p>
            <a:pPr marL="0" indent="0" algn="just">
              <a:buNone/>
            </a:pPr>
            <a:r>
              <a:rPr lang="es-MX" dirty="0"/>
              <a:t>PQRSD</a:t>
            </a:r>
          </a:p>
          <a:p>
            <a:pPr marL="0" indent="0" algn="just">
              <a:buNone/>
            </a:pP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4F9EFF-A854-474F-95B9-3C9273332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9" r="24706"/>
          <a:stretch/>
        </p:blipFill>
        <p:spPr>
          <a:xfrm>
            <a:off x="308345" y="569526"/>
            <a:ext cx="1190847" cy="13255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431638-D032-11B1-2F0D-44A04574E446}"/>
              </a:ext>
            </a:extLst>
          </p:cNvPr>
          <p:cNvSpPr txBox="1"/>
          <p:nvPr/>
        </p:nvSpPr>
        <p:spPr>
          <a:xfrm>
            <a:off x="4359355" y="1189445"/>
            <a:ext cx="430618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dirty="0"/>
              <a:t>INFORME PQRS </a:t>
            </a:r>
            <a:endParaRPr lang="es-419" sz="4400" dirty="0"/>
          </a:p>
        </p:txBody>
      </p:sp>
    </p:spTree>
    <p:extLst>
      <p:ext uri="{BB962C8B-B14F-4D97-AF65-F5344CB8AC3E}">
        <p14:creationId xmlns:p14="http://schemas.microsoft.com/office/powerpoint/2010/main" val="74005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53730D7-E29F-1E4B-5DD7-7A76CB317E95}"/>
              </a:ext>
            </a:extLst>
          </p:cNvPr>
          <p:cNvSpPr/>
          <p:nvPr/>
        </p:nvSpPr>
        <p:spPr>
          <a:xfrm>
            <a:off x="1765004" y="1544384"/>
            <a:ext cx="8944905" cy="80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69A679-906E-5A02-B252-85250BEB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2722"/>
            <a:ext cx="10515600" cy="1325563"/>
          </a:xfrm>
        </p:spPr>
        <p:txBody>
          <a:bodyPr/>
          <a:lstStyle/>
          <a:p>
            <a:pPr algn="ctr"/>
            <a:r>
              <a:rPr lang="es-MX" b="1" dirty="0"/>
              <a:t>RETO PARA ESTE PERIODO 2024-2027 </a:t>
            </a:r>
            <a:endParaRPr lang="es-419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1802DD-FF8A-048C-CD63-91F346A17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5705"/>
            <a:ext cx="10515600" cy="2552065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AMPLIAR EL OBJETO DE LA CAJA DE PREVISION SOCIAL MUNICIPAL (CPSM)CON LA APROBACION DEL CONCEJO MUNICIPAL,  A FIN DE PODER DIVERSIFICAR EL PORTAFOLIO  DE SERVICIOS PARA SU AFILIADOS.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AEE479-2A26-1077-A5CF-5FFE6B5C74AD}"/>
              </a:ext>
            </a:extLst>
          </p:cNvPr>
          <p:cNvSpPr txBox="1"/>
          <p:nvPr/>
        </p:nvSpPr>
        <p:spPr>
          <a:xfrm>
            <a:off x="1379566" y="468684"/>
            <a:ext cx="29691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JAIME ANDRÉS </a:t>
            </a:r>
          </a:p>
          <a:p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BELTRÁN  MARTÍNEZ</a:t>
            </a:r>
          </a:p>
          <a:p>
            <a:r>
              <a:rPr lang="es-MX" sz="1200" dirty="0">
                <a:latin typeface="+mj-lt"/>
              </a:rPr>
              <a:t>A L C A L D E  2 0 2 4 – 2 0 2 7 </a:t>
            </a:r>
            <a:endParaRPr lang="es-419" sz="1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0F8DE4-F7D7-EABC-82EC-3803619E1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9" r="24706"/>
          <a:stretch/>
        </p:blipFill>
        <p:spPr>
          <a:xfrm>
            <a:off x="308345" y="271808"/>
            <a:ext cx="119084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82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6E3216-71ED-73C0-5FCE-124BD7717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1761"/>
            <a:ext cx="10515600" cy="22745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7700" b="1" dirty="0"/>
              <a:t>GRACIAS POR SU ATENCIÓN </a:t>
            </a:r>
            <a:endParaRPr lang="es-419" sz="77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0C5664-CC31-D605-1902-A72B2E15545B}"/>
              </a:ext>
            </a:extLst>
          </p:cNvPr>
          <p:cNvSpPr txBox="1"/>
          <p:nvPr/>
        </p:nvSpPr>
        <p:spPr>
          <a:xfrm>
            <a:off x="1411462" y="746248"/>
            <a:ext cx="316053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JAIME ANDRÉS </a:t>
            </a:r>
          </a:p>
          <a:p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BELTRÁN  MARTÍNEZ</a:t>
            </a:r>
          </a:p>
          <a:p>
            <a:r>
              <a:rPr lang="es-MX" sz="1800" dirty="0">
                <a:latin typeface="+mj-lt"/>
              </a:rPr>
              <a:t>A L C A L D E  2 0 2 4 – 2 0 2 7 </a:t>
            </a:r>
            <a:endParaRPr lang="es-419" sz="1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EABBF9B-BD12-7FCC-F584-568B25CDA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9" r="24706"/>
          <a:stretch/>
        </p:blipFill>
        <p:spPr>
          <a:xfrm>
            <a:off x="350877" y="659221"/>
            <a:ext cx="1190847" cy="122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8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FB8E59-E1F7-46AF-B7A0-E9EC4B773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138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4400" b="1" dirty="0">
                <a:latin typeface="+mn-lt"/>
              </a:rPr>
            </a:br>
            <a:r>
              <a:rPr lang="es-MX" sz="4400" b="1" dirty="0">
                <a:latin typeface="+mn-lt"/>
              </a:rPr>
              <a:t>CAJA DE PREVISIÓN SOCIAL MUNICIPAL</a:t>
            </a:r>
            <a:br>
              <a:rPr lang="es-MX" sz="4400" b="1" dirty="0">
                <a:latin typeface="+mn-lt"/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3E100F-97D9-4E3B-AD24-3EC6BA121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1796905"/>
            <a:ext cx="11051869" cy="297711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s-MX" sz="2800" dirty="0">
              <a:latin typeface="Arial Narrow" panose="020B0606020202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MX" sz="3200" dirty="0">
                <a:latin typeface="Arial Narrow" panose="020B0606020202030204" pitchFamily="34" charset="0"/>
              </a:rPr>
              <a:t>Encargada del </a:t>
            </a:r>
            <a:r>
              <a:rPr lang="es-MX" sz="3200" u="sng" dirty="0">
                <a:latin typeface="Arial Narrow" panose="020B0606020202030204" pitchFamily="34" charset="0"/>
              </a:rPr>
              <a:t>reconocimiento y pago de las cesantías con retroactividad</a:t>
            </a:r>
            <a:r>
              <a:rPr lang="es-MX" sz="3200" dirty="0">
                <a:latin typeface="Arial Narrow" panose="020B0606020202030204" pitchFamily="34" charset="0"/>
              </a:rPr>
              <a:t> de los funcionarios afiliados de la alcaldía de Bucaramanga, entes de control y entidades descentralizadas</a:t>
            </a:r>
            <a:endParaRPr lang="es-MX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s-MX" dirty="0">
                <a:latin typeface="Arial Narrow" panose="020B0606020202030204" pitchFamily="34" charset="0"/>
              </a:rPr>
              <a:t>(LEY 50 DEL 1993)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B0D07B2-9201-E2A3-44CF-E8A80F236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9" r="24706"/>
          <a:stretch/>
        </p:blipFill>
        <p:spPr>
          <a:xfrm>
            <a:off x="-5769" y="468353"/>
            <a:ext cx="1444098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1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288145" y="536167"/>
            <a:ext cx="5272163" cy="72843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MX" sz="4000" b="1" dirty="0"/>
              <a:t>OBJETO MISIONAL</a:t>
            </a:r>
            <a:endParaRPr lang="es-CO" sz="4000" b="1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1CBB07-5CCF-3D40-B496-0A903558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682"/>
            <a:ext cx="10515600" cy="853479"/>
          </a:xfrm>
        </p:spPr>
        <p:txBody>
          <a:bodyPr>
            <a:normAutofit fontScale="90000"/>
          </a:bodyPr>
          <a:lstStyle/>
          <a:p>
            <a:pPr algn="ctr"/>
            <a:br>
              <a:rPr lang="es-CO" b="1" dirty="0"/>
            </a:br>
            <a:r>
              <a:rPr lang="es-CO" sz="4200" b="1" dirty="0"/>
              <a:t>Satisfacción de las necesidades de sus afiliados</a:t>
            </a:r>
            <a:br>
              <a:rPr lang="es-CO" sz="4200" dirty="0"/>
            </a:br>
            <a:r>
              <a:rPr lang="es-CO" dirty="0"/>
              <a:t>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D829185-810B-0342-A189-952E29195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357357"/>
              </p:ext>
            </p:extLst>
          </p:nvPr>
        </p:nvGraphicFramePr>
        <p:xfrm>
          <a:off x="2788919" y="1643115"/>
          <a:ext cx="6716587" cy="493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82097">
                  <a:extLst>
                    <a:ext uri="{9D8B030D-6E8A-4147-A177-3AD203B41FA5}">
                      <a16:colId xmlns:a16="http://schemas.microsoft.com/office/drawing/2014/main" val="2723795362"/>
                    </a:ext>
                  </a:extLst>
                </a:gridCol>
                <a:gridCol w="3134490">
                  <a:extLst>
                    <a:ext uri="{9D8B030D-6E8A-4147-A177-3AD203B41FA5}">
                      <a16:colId xmlns:a16="http://schemas.microsoft.com/office/drawing/2014/main" val="1783783202"/>
                    </a:ext>
                  </a:extLst>
                </a:gridCol>
              </a:tblGrid>
              <a:tr h="34612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ENTIDADES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NÚMERO DE AFILIADOS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033203"/>
                  </a:ext>
                </a:extLst>
              </a:tr>
              <a:tr h="432650">
                <a:tc>
                  <a:txBody>
                    <a:bodyPr/>
                    <a:lstStyle/>
                    <a:p>
                      <a:r>
                        <a:rPr lang="es-CO" dirty="0"/>
                        <a:t>MUNICIPIO DE BUCARAMANGA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665384"/>
                  </a:ext>
                </a:extLst>
              </a:tr>
              <a:tr h="432650">
                <a:tc>
                  <a:txBody>
                    <a:bodyPr/>
                    <a:lstStyle/>
                    <a:p>
                      <a:r>
                        <a:rPr lang="es-CO" dirty="0"/>
                        <a:t>TRÁNSITO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21930"/>
                  </a:ext>
                </a:extLst>
              </a:tr>
              <a:tr h="432650">
                <a:tc>
                  <a:txBody>
                    <a:bodyPr/>
                    <a:lstStyle/>
                    <a:p>
                      <a:r>
                        <a:rPr lang="es-CO" dirty="0"/>
                        <a:t>BOMBEROS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189549"/>
                  </a:ext>
                </a:extLst>
              </a:tr>
              <a:tr h="432650">
                <a:tc>
                  <a:txBody>
                    <a:bodyPr/>
                    <a:lstStyle/>
                    <a:p>
                      <a:r>
                        <a:rPr lang="es-CO" dirty="0"/>
                        <a:t>CONTRALORÍA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66913"/>
                  </a:ext>
                </a:extLst>
              </a:tr>
              <a:tr h="432650">
                <a:tc>
                  <a:txBody>
                    <a:bodyPr/>
                    <a:lstStyle/>
                    <a:p>
                      <a:r>
                        <a:rPr lang="es-CO" dirty="0"/>
                        <a:t>INVISBU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455189"/>
                  </a:ext>
                </a:extLst>
              </a:tr>
              <a:tr h="432650">
                <a:tc>
                  <a:txBody>
                    <a:bodyPr/>
                    <a:lstStyle/>
                    <a:p>
                      <a:r>
                        <a:rPr lang="es-CO" dirty="0"/>
                        <a:t>PERSONERÍA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925998"/>
                  </a:ext>
                </a:extLst>
              </a:tr>
              <a:tr h="432650">
                <a:tc>
                  <a:txBody>
                    <a:bodyPr/>
                    <a:lstStyle/>
                    <a:p>
                      <a:r>
                        <a:rPr lang="es-CO" dirty="0"/>
                        <a:t>INSTITUTO MUNICIPAL DE  CULTURA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17957"/>
                  </a:ext>
                </a:extLst>
              </a:tr>
              <a:tr h="432650">
                <a:tc>
                  <a:txBody>
                    <a:bodyPr/>
                    <a:lstStyle/>
                    <a:p>
                      <a:r>
                        <a:rPr lang="es-CO" dirty="0"/>
                        <a:t>INDERBU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138114"/>
                  </a:ext>
                </a:extLst>
              </a:tr>
              <a:tr h="432650">
                <a:tc>
                  <a:txBody>
                    <a:bodyPr/>
                    <a:lstStyle/>
                    <a:p>
                      <a:r>
                        <a:rPr lang="es-CO" dirty="0"/>
                        <a:t>CONCEJO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202727"/>
                  </a:ext>
                </a:extLst>
              </a:tr>
              <a:tr h="432650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bg1"/>
                          </a:solidFill>
                        </a:rPr>
                        <a:t>TOTAL AFILIADOS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chemeClr val="bg1"/>
                          </a:solidFill>
                        </a:rPr>
                        <a:t>260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739097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83783B8-E203-78BE-F650-387C2EEC8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9" r="24706"/>
          <a:stretch/>
        </p:blipFill>
        <p:spPr>
          <a:xfrm>
            <a:off x="74431" y="351805"/>
            <a:ext cx="1444098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20B5E-BB44-0040-9333-4C96705D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5266" y="233135"/>
            <a:ext cx="7373471" cy="853387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CONTRATOS CELEBRADOS   2023 </a:t>
            </a:r>
            <a:endParaRPr lang="es-C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293134"/>
              </p:ext>
            </p:extLst>
          </p:nvPr>
        </p:nvGraphicFramePr>
        <p:xfrm>
          <a:off x="1337310" y="1158764"/>
          <a:ext cx="9761219" cy="54304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4479">
                  <a:extLst>
                    <a:ext uri="{9D8B030D-6E8A-4147-A177-3AD203B41FA5}">
                      <a16:colId xmlns:a16="http://schemas.microsoft.com/office/drawing/2014/main" val="1515743495"/>
                    </a:ext>
                  </a:extLst>
                </a:gridCol>
                <a:gridCol w="2028322">
                  <a:extLst>
                    <a:ext uri="{9D8B030D-6E8A-4147-A177-3AD203B41FA5}">
                      <a16:colId xmlns:a16="http://schemas.microsoft.com/office/drawing/2014/main" val="1369019045"/>
                    </a:ext>
                  </a:extLst>
                </a:gridCol>
                <a:gridCol w="6259114">
                  <a:extLst>
                    <a:ext uri="{9D8B030D-6E8A-4147-A177-3AD203B41FA5}">
                      <a16:colId xmlns:a16="http://schemas.microsoft.com/office/drawing/2014/main" val="55582767"/>
                    </a:ext>
                  </a:extLst>
                </a:gridCol>
                <a:gridCol w="839304">
                  <a:extLst>
                    <a:ext uri="{9D8B030D-6E8A-4147-A177-3AD203B41FA5}">
                      <a16:colId xmlns:a16="http://schemas.microsoft.com/office/drawing/2014/main" val="3210593200"/>
                    </a:ext>
                  </a:extLst>
                </a:gridCol>
              </a:tblGrid>
              <a:tr h="342868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TIPO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OBJETO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/>
                        <a:t>Cant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403975"/>
                  </a:ext>
                </a:extLst>
              </a:tr>
              <a:tr h="624237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b="1" dirty="0"/>
                        <a:t>CONTRATACION DIRECTA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dirty="0"/>
                        <a:t>CPS – Sistemas de información: GD ECO- GD PMA - Arrendamiento Fénix – Plan De Bienestar Social –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dirty="0"/>
                        <a:t>8</a:t>
                      </a:r>
                      <a:endParaRPr lang="es-CO" sz="3200" dirty="0"/>
                    </a:p>
                    <a:p>
                      <a:pPr algn="ctr"/>
                      <a:endParaRPr lang="es-C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7435199"/>
                  </a:ext>
                </a:extLst>
              </a:tr>
              <a:tr h="675574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2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dirty="0"/>
                        <a:t>SELECCIÓN ABREVIADA</a:t>
                      </a:r>
                      <a:r>
                        <a:rPr lang="es-CO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Adquision Pólizas – Adecuaciones Inmueble Fénix- Reparación, obra y mantenimiento de los inmuebles de la CPSM.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479670"/>
                  </a:ext>
                </a:extLst>
              </a:tr>
              <a:tr h="60002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3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dirty="0"/>
                        <a:t>SUBASTA</a:t>
                      </a:r>
                      <a:r>
                        <a:rPr lang="es-CO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Adquisición materiales para la redes de cableado CCTV oficina Fénix.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1</a:t>
                      </a:r>
                      <a:endParaRPr lang="es-CO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5996219"/>
                  </a:ext>
                </a:extLst>
              </a:tr>
              <a:tr h="857171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4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dirty="0"/>
                        <a:t>MÍNIMA CUANTÍA</a:t>
                      </a:r>
                      <a:r>
                        <a:rPr lang="es-CO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Suministro</a:t>
                      </a:r>
                      <a:r>
                        <a:rPr lang="es-MX" baseline="0" dirty="0"/>
                        <a:t> e instalación de una UPS de 10 KVA</a:t>
                      </a:r>
                    </a:p>
                    <a:p>
                      <a:r>
                        <a:rPr lang="es-MX" baseline="0" dirty="0"/>
                        <a:t>Prestación de servicios para realización de exámenes médicos ocupacionales.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2</a:t>
                      </a:r>
                      <a:endParaRPr lang="es-CO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4904192"/>
                  </a:ext>
                </a:extLst>
              </a:tr>
              <a:tr h="594714">
                <a:tc>
                  <a:txBody>
                    <a:bodyPr/>
                    <a:lstStyle/>
                    <a:p>
                      <a:pPr algn="ctr"/>
                      <a:r>
                        <a:rPr lang="es-CO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/>
                        <a:t>MÍNIMA CUANTÍA ADQUISICIÓN DE GRANDES SUPERFICIES</a:t>
                      </a:r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Aseo, cafetería, papelería, EPP.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6372861"/>
                  </a:ext>
                </a:extLst>
              </a:tr>
              <a:tr h="60002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6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dirty="0"/>
                        <a:t>CONCURSO DE MERITOS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Corredor de Seguros.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1</a:t>
                      </a:r>
                      <a:endParaRPr lang="es-CO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1475397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7191A5A5-3E38-0C32-017F-BBBA1C406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9" r="24706"/>
          <a:stretch/>
        </p:blipFill>
        <p:spPr>
          <a:xfrm>
            <a:off x="53165" y="288010"/>
            <a:ext cx="1444098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66" y="1284732"/>
            <a:ext cx="6192773" cy="452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302124" y="317855"/>
            <a:ext cx="10090672" cy="698071"/>
          </a:xfrm>
          <a:prstGeom prst="rect">
            <a:avLst/>
          </a:prstGeom>
          <a:noFill/>
        </p:spPr>
        <p:txBody>
          <a:bodyPr wrap="square" tIns="36000" rtlCol="0" anchor="ctr" anchorCtr="0">
            <a:spAutoFit/>
          </a:bodyPr>
          <a:lstStyle/>
          <a:p>
            <a:pPr algn="ctr"/>
            <a:r>
              <a:rPr lang="es-MX" sz="4000" b="1" dirty="0">
                <a:solidFill>
                  <a:prstClr val="black"/>
                </a:solidFill>
                <a:ea typeface="+mj-ea"/>
                <a:cs typeface="+mj-cs"/>
              </a:rPr>
              <a:t>INFORMACION FINANCIERA </a:t>
            </a:r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C883DCB-482C-3A8B-A413-59DA1BD5BF7D}"/>
              </a:ext>
            </a:extLst>
          </p:cNvPr>
          <p:cNvSpPr txBox="1"/>
          <p:nvPr/>
        </p:nvSpPr>
        <p:spPr>
          <a:xfrm>
            <a:off x="7349490" y="1748790"/>
            <a:ext cx="3246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LOS ACTIVOS DE LA CPSM ASCIENDEN A LA SUMA DE </a:t>
            </a:r>
            <a:r>
              <a:rPr lang="es-MX" b="1" dirty="0"/>
              <a:t>$40´515.716.229</a:t>
            </a:r>
            <a:r>
              <a:rPr lang="es-MX" dirty="0"/>
              <a:t>; LOS CUALES ESTAN DISTRIBUIDOS  EN :</a:t>
            </a:r>
          </a:p>
          <a:p>
            <a:pPr algn="just"/>
            <a:endParaRPr lang="es-MX" dirty="0"/>
          </a:p>
          <a:p>
            <a:pPr marL="342900" indent="-342900" algn="just">
              <a:buAutoNum type="arabicPeriod"/>
            </a:pPr>
            <a:r>
              <a:rPr lang="es-MX" dirty="0"/>
              <a:t>CDT´ Y CDAT´S.</a:t>
            </a:r>
          </a:p>
          <a:p>
            <a:pPr marL="342900" indent="-342900" algn="just">
              <a:buAutoNum type="arabicPeriod"/>
            </a:pPr>
            <a:r>
              <a:rPr lang="es-MX" dirty="0"/>
              <a:t>CUENTAS BANCARIAS. </a:t>
            </a:r>
          </a:p>
          <a:p>
            <a:pPr marL="342900" indent="-342900" algn="just">
              <a:buAutoNum type="arabicPeriod"/>
            </a:pPr>
            <a:r>
              <a:rPr lang="es-MX" dirty="0"/>
              <a:t>INMUEBLES.  </a:t>
            </a:r>
            <a:endParaRPr lang="es-419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C99A72-2051-AB83-4D0F-9B29869A4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79" r="24706"/>
          <a:stretch/>
        </p:blipFill>
        <p:spPr>
          <a:xfrm>
            <a:off x="0" y="128518"/>
            <a:ext cx="1444098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8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77972" y="301752"/>
            <a:ext cx="18830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39" y="1243081"/>
            <a:ext cx="5770412" cy="55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77972" y="6683502"/>
            <a:ext cx="1883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5ECF89-FD60-FA1B-A694-ED24DBB6E128}"/>
              </a:ext>
            </a:extLst>
          </p:cNvPr>
          <p:cNvSpPr txBox="1"/>
          <p:nvPr/>
        </p:nvSpPr>
        <p:spPr>
          <a:xfrm>
            <a:off x="7948246" y="1535723"/>
            <a:ext cx="3552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 PASIVO DE LA ENTIDAD ASCIENDE A LA SUMA DE </a:t>
            </a:r>
            <a:r>
              <a:rPr lang="es-MX" b="1" dirty="0"/>
              <a:t>$463.853.134 </a:t>
            </a:r>
            <a:r>
              <a:rPr lang="es-MX" dirty="0"/>
              <a:t>QUE COMPRENDEN LAS SIGUIENTES CUENTAS POR PAGAR : </a:t>
            </a:r>
          </a:p>
          <a:p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CONTRATO PLAN DE BIENESTAR</a:t>
            </a:r>
          </a:p>
          <a:p>
            <a:pPr marL="342900" indent="-342900">
              <a:buAutoNum type="arabicPeriod"/>
            </a:pPr>
            <a:r>
              <a:rPr lang="es-MX" dirty="0"/>
              <a:t>BONOS PENSIONALES PENDIENTES DE COBRO POR PARTE DEL FONDO TERRITORIAL DE PENSIONES. </a:t>
            </a:r>
          </a:p>
          <a:p>
            <a:pPr marL="342900" indent="-342900">
              <a:buAutoNum type="arabicPeriod"/>
            </a:pPr>
            <a:r>
              <a:rPr lang="es-MX" dirty="0"/>
              <a:t>PROVISION PRESTACIONES SOCIAL  EMPLEADOS CPSM A 31 DE DICIEMBRE DE 2023. </a:t>
            </a:r>
            <a:endParaRPr lang="es-419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90ADB9-3782-86CB-2BD8-574E75DD5C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79" r="24706"/>
          <a:stretch/>
        </p:blipFill>
        <p:spPr>
          <a:xfrm>
            <a:off x="0" y="128518"/>
            <a:ext cx="1444098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8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echa derecha 9"/>
          <p:cNvSpPr/>
          <p:nvPr/>
        </p:nvSpPr>
        <p:spPr>
          <a:xfrm>
            <a:off x="722375" y="2496948"/>
            <a:ext cx="2913709" cy="202018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 EN CDTS </a:t>
            </a:r>
          </a:p>
          <a:p>
            <a:pPr algn="ctr"/>
            <a:endParaRPr lang="es-ES" sz="11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$34.914’838.843</a:t>
            </a:r>
            <a:endParaRPr lang="es-E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53665" y="974662"/>
            <a:ext cx="10515600" cy="89352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SEGUIMIENTO FINANCIERO 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934898"/>
              </p:ext>
            </p:extLst>
          </p:nvPr>
        </p:nvGraphicFramePr>
        <p:xfrm>
          <a:off x="1965960" y="1517905"/>
          <a:ext cx="8348472" cy="4659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6733211" y="6273350"/>
            <a:ext cx="3581221" cy="523220"/>
          </a:xfrm>
          <a:prstGeom prst="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TASA PROMEDIO  </a:t>
            </a:r>
            <a:r>
              <a:rPr lang="es-E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14,94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4F9EFF-A854-474F-95B9-3C92733326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979" r="24706"/>
          <a:stretch/>
        </p:blipFill>
        <p:spPr>
          <a:xfrm>
            <a:off x="-97067" y="254572"/>
            <a:ext cx="1638884" cy="99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Graphic spid="6" grpId="0">
        <p:bldAsOne/>
      </p:bldGraphic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34F9EFF-A854-474F-95B9-3C9273332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9" r="24706"/>
          <a:stretch/>
        </p:blipFill>
        <p:spPr>
          <a:xfrm>
            <a:off x="0" y="83098"/>
            <a:ext cx="1168480" cy="123444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414350" y="80360"/>
            <a:ext cx="81720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800" b="1" dirty="0"/>
              <a:t>GASTOS DE FUNCIONAMIENTO  2023</a:t>
            </a:r>
            <a:endParaRPr lang="es-CO" sz="3800" b="1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616727"/>
              </p:ext>
            </p:extLst>
          </p:nvPr>
        </p:nvGraphicFramePr>
        <p:xfrm>
          <a:off x="1168480" y="1009889"/>
          <a:ext cx="10650140" cy="55745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96381">
                  <a:extLst>
                    <a:ext uri="{9D8B030D-6E8A-4147-A177-3AD203B41FA5}">
                      <a16:colId xmlns:a16="http://schemas.microsoft.com/office/drawing/2014/main" val="3430229944"/>
                    </a:ext>
                  </a:extLst>
                </a:gridCol>
                <a:gridCol w="3238809">
                  <a:extLst>
                    <a:ext uri="{9D8B030D-6E8A-4147-A177-3AD203B41FA5}">
                      <a16:colId xmlns:a16="http://schemas.microsoft.com/office/drawing/2014/main" val="2763866522"/>
                    </a:ext>
                  </a:extLst>
                </a:gridCol>
                <a:gridCol w="1924503">
                  <a:extLst>
                    <a:ext uri="{9D8B030D-6E8A-4147-A177-3AD203B41FA5}">
                      <a16:colId xmlns:a16="http://schemas.microsoft.com/office/drawing/2014/main" val="1371120048"/>
                    </a:ext>
                  </a:extLst>
                </a:gridCol>
                <a:gridCol w="1863451">
                  <a:extLst>
                    <a:ext uri="{9D8B030D-6E8A-4147-A177-3AD203B41FA5}">
                      <a16:colId xmlns:a16="http://schemas.microsoft.com/office/drawing/2014/main" val="986230900"/>
                    </a:ext>
                  </a:extLst>
                </a:gridCol>
                <a:gridCol w="1526996">
                  <a:extLst>
                    <a:ext uri="{9D8B030D-6E8A-4147-A177-3AD203B41FA5}">
                      <a16:colId xmlns:a16="http://schemas.microsoft.com/office/drawing/2014/main" val="3224386221"/>
                    </a:ext>
                  </a:extLst>
                </a:gridCol>
              </a:tblGrid>
              <a:tr h="548635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PRESUPUESTO DEFINITIVO</a:t>
                      </a:r>
                      <a:endParaRPr lang="es-C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PRESUPUESTO EJECUTADO</a:t>
                      </a:r>
                      <a:endParaRPr lang="es-C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PORCENTAJE</a:t>
                      </a:r>
                      <a:endParaRPr lang="es-CO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9038575"/>
                  </a:ext>
                </a:extLst>
              </a:tr>
              <a:tr h="3465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GASTOS DE PERSONAL</a:t>
                      </a:r>
                      <a:endParaRPr kumimoji="0" lang="es-CO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Planta de personal permanente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1.629’842.241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1.463’463.959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90%</a:t>
                      </a:r>
                      <a:endParaRPr lang="es-CO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8003514"/>
                  </a:ext>
                </a:extLst>
              </a:tr>
              <a:tr h="346506">
                <a:tc rowSpan="3">
                  <a:txBody>
                    <a:bodyPr/>
                    <a:lstStyle/>
                    <a:p>
                      <a:r>
                        <a:rPr lang="es-MX" sz="1400" b="1" dirty="0"/>
                        <a:t>ADQUISICIÓN</a:t>
                      </a:r>
                      <a:r>
                        <a:rPr lang="es-MX" sz="1400" b="1" baseline="0" dirty="0"/>
                        <a:t> DE BIENES Y SERVICIOS</a:t>
                      </a:r>
                      <a:endParaRPr lang="es-CO" sz="14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Adquisición</a:t>
                      </a:r>
                      <a:r>
                        <a:rPr lang="es-MX" sz="1400" baseline="0" dirty="0"/>
                        <a:t> Activos fijos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     18’362.715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     16’122.715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87,80%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288769"/>
                  </a:ext>
                </a:extLst>
              </a:tr>
              <a:tr h="346506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Materiales y suministros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     65’263.601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     62’987.127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96,51%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13823"/>
                  </a:ext>
                </a:extLst>
              </a:tr>
              <a:tr h="346506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Adquisición</a:t>
                      </a:r>
                      <a:r>
                        <a:rPr lang="es-MX" sz="1400" baseline="0" dirty="0"/>
                        <a:t> de servicios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   773’350,390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  755’032,010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98%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497431"/>
                  </a:ext>
                </a:extLst>
              </a:tr>
              <a:tr h="606386">
                <a:tc rowSpan="3">
                  <a:txBody>
                    <a:bodyPr/>
                    <a:lstStyle/>
                    <a:p>
                      <a:r>
                        <a:rPr lang="es-MX" sz="1400" b="1" dirty="0"/>
                        <a:t>TRANSFERENCIAS</a:t>
                      </a:r>
                      <a:r>
                        <a:rPr lang="es-MX" sz="1400" b="1" baseline="0" dirty="0"/>
                        <a:t> CORRIENTES</a:t>
                      </a:r>
                      <a:endParaRPr lang="es-CO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Mesadas pensionales</a:t>
                      </a:r>
                      <a:r>
                        <a:rPr lang="es-MX" sz="1400" baseline="0" dirty="0"/>
                        <a:t> a cargo de la entidad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   420’000.000</a:t>
                      </a:r>
                      <a:endParaRPr lang="es-CO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  400’813,046</a:t>
                      </a:r>
                      <a:endParaRPr lang="es-CO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95%</a:t>
                      </a:r>
                      <a:endParaRPr lang="es-CO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147373"/>
                  </a:ext>
                </a:extLst>
              </a:tr>
              <a:tr h="6063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Cuotas partes pensionales a cargo de la entidad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   291’110.294</a:t>
                      </a:r>
                      <a:endParaRPr lang="es-CO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    98’716.717</a:t>
                      </a:r>
                      <a:endParaRPr lang="es-CO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34%</a:t>
                      </a:r>
                      <a:endParaRPr lang="es-CO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440558"/>
                  </a:ext>
                </a:extLst>
              </a:tr>
              <a:tr h="606386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Sentencias y conciliaciones</a:t>
                      </a:r>
                    </a:p>
                    <a:p>
                      <a:r>
                        <a:rPr lang="es-MX" sz="1400" dirty="0"/>
                        <a:t>(Fallos</a:t>
                      </a:r>
                      <a:r>
                        <a:rPr lang="es-MX" sz="1400" baseline="0" dirty="0"/>
                        <a:t> nacionales)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     51’137.759</a:t>
                      </a:r>
                      <a:endParaRPr lang="es-CO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0</a:t>
                      </a:r>
                      <a:endParaRPr lang="es-CO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0</a:t>
                      </a:r>
                      <a:endParaRPr lang="es-CO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927440"/>
                  </a:ext>
                </a:extLst>
              </a:tr>
              <a:tr h="346506">
                <a:tc rowSpan="2">
                  <a:txBody>
                    <a:bodyPr/>
                    <a:lstStyle/>
                    <a:p>
                      <a:r>
                        <a:rPr lang="es-MX" sz="1400" b="1" dirty="0"/>
                        <a:t>DISMINUCIÓN</a:t>
                      </a:r>
                      <a:r>
                        <a:rPr lang="es-MX" sz="1400" b="1" baseline="0" dirty="0"/>
                        <a:t> DE PASIVOS</a:t>
                      </a:r>
                      <a:endParaRPr lang="es-CO" sz="14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Cesantías definitivas (18)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12.000’000.000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   885’717.251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7%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26457"/>
                  </a:ext>
                </a:extLst>
              </a:tr>
              <a:tr h="3465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Cesantías</a:t>
                      </a:r>
                      <a:r>
                        <a:rPr lang="es-MX" sz="1400" baseline="0" dirty="0"/>
                        <a:t> parciales (196)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24.175’001.428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3.402’298.205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14%</a:t>
                      </a:r>
                      <a:endParaRPr lang="es-CO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602516"/>
                  </a:ext>
                </a:extLst>
              </a:tr>
              <a:tr h="693012">
                <a:tc>
                  <a:txBody>
                    <a:bodyPr/>
                    <a:lstStyle/>
                    <a:p>
                      <a:r>
                        <a:rPr lang="es-MX" sz="1400" b="1" dirty="0"/>
                        <a:t>GASTOS</a:t>
                      </a:r>
                      <a:r>
                        <a:rPr lang="es-MX" sz="1400" b="1" baseline="0" dirty="0"/>
                        <a:t> POR TRIBUTOS, MULTAS, SANCIONES E INTERESES DE MORA</a:t>
                      </a:r>
                      <a:endParaRPr lang="es-C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Impuesto predial unificado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        26’183.000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      26’183.000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100%</a:t>
                      </a:r>
                      <a:endParaRPr lang="es-CO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87201"/>
                  </a:ext>
                </a:extLst>
              </a:tr>
              <a:tr h="346506">
                <a:tc gridSpan="2">
                  <a:txBody>
                    <a:bodyPr/>
                    <a:lstStyle/>
                    <a:p>
                      <a:pPr algn="r"/>
                      <a:r>
                        <a:rPr lang="es-MX" b="1" dirty="0">
                          <a:solidFill>
                            <a:schemeClr val="bg1"/>
                          </a:solidFill>
                        </a:rPr>
                        <a:t>TOTAL GASTOS DE FUNCIONAMIENTO</a:t>
                      </a:r>
                      <a:endParaRPr lang="es-C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39.451’251.428</a:t>
                      </a:r>
                      <a:endParaRPr lang="es-CO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7.111’334.030</a:t>
                      </a:r>
                      <a:endParaRPr lang="es-CO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18%</a:t>
                      </a:r>
                      <a:endParaRPr lang="es-CO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94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0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_tradnl" dirty="0"/>
              <a:t>De las transferencias corrientes el gasto más representativo son las mesadas pensionales que se giran al FONDO TERRITORIAL DE PENSIONES y se ejecutaron en un 95%.</a:t>
            </a:r>
          </a:p>
          <a:p>
            <a:pPr marL="0" indent="0" algn="just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s-ES_tradnl" dirty="0"/>
              <a:t> En cuanto al rubro de Cuotas Partes Pensionales solo se ejecutó un 34%, esto debido a que durante la vigencia 2023 el Fondo territorial de pensiones no realizó cobro de ningún bono pensional.</a:t>
            </a:r>
          </a:p>
          <a:p>
            <a:pPr marL="0" indent="0" algn="just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s-ES_tradnl" dirty="0"/>
              <a:t>En cuanto a la DISMINUCIÓN DE PASIVOS solo se ejecutó un 21%, ya que dentro de este rubro se encuentra concentrado todo el capital de la entidad, el cual tiene destinación especifica PAGO DE CESANTIAS</a:t>
            </a:r>
            <a:r>
              <a:rPr lang="es-ES_tradnl" b="1" dirty="0"/>
              <a:t>. 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4F9EFF-A854-474F-95B9-3C9273332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9" r="24706"/>
          <a:stretch/>
        </p:blipFill>
        <p:spPr>
          <a:xfrm>
            <a:off x="-116959" y="235153"/>
            <a:ext cx="1555173" cy="115497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16572E1-04B0-40A7-4D27-BC3AEE4FAE20}"/>
              </a:ext>
            </a:extLst>
          </p:cNvPr>
          <p:cNvSpPr txBox="1"/>
          <p:nvPr/>
        </p:nvSpPr>
        <p:spPr>
          <a:xfrm>
            <a:off x="1153630" y="341082"/>
            <a:ext cx="22275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JAIME ANDRÉS </a:t>
            </a:r>
          </a:p>
          <a:p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BELTRÁN  MARTÍNEZ</a:t>
            </a:r>
          </a:p>
          <a:p>
            <a:r>
              <a:rPr lang="es-MX" sz="1200" dirty="0">
                <a:latin typeface="+mj-lt"/>
              </a:rPr>
              <a:t>A L C A L D E  2 0 2 4 – 2 0 2 7 </a:t>
            </a:r>
            <a:endParaRPr lang="es-419" sz="1200" dirty="0"/>
          </a:p>
        </p:txBody>
      </p:sp>
    </p:spTree>
    <p:extLst>
      <p:ext uri="{BB962C8B-B14F-4D97-AF65-F5344CB8AC3E}">
        <p14:creationId xmlns:p14="http://schemas.microsoft.com/office/powerpoint/2010/main" val="11749356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3973</TotalTime>
  <Words>917</Words>
  <Application>Microsoft Office PowerPoint</Application>
  <PresentationFormat>Panorámica</PresentationFormat>
  <Paragraphs>197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Abadi</vt:lpstr>
      <vt:lpstr>Arial</vt:lpstr>
      <vt:lpstr>Arial Narrow</vt:lpstr>
      <vt:lpstr>Arial Rounded MT Bold</vt:lpstr>
      <vt:lpstr>Calibri</vt:lpstr>
      <vt:lpstr>Calibri Light</vt:lpstr>
      <vt:lpstr>Cooper Black</vt:lpstr>
      <vt:lpstr>Times New Roman</vt:lpstr>
      <vt:lpstr>Tema de Office</vt:lpstr>
      <vt:lpstr>Presentación de PowerPoint</vt:lpstr>
      <vt:lpstr> CAJA DE PREVISIÓN SOCIAL MUNICIPAL </vt:lpstr>
      <vt:lpstr> Satisfacción de las necesidades de sus afiliados  </vt:lpstr>
      <vt:lpstr>CONTRATOS CELEBRADOS   2023 </vt:lpstr>
      <vt:lpstr>Presentación de PowerPoint</vt:lpstr>
      <vt:lpstr>Presentación de PowerPoint</vt:lpstr>
      <vt:lpstr>SEGUIMIENTO FINANCIERO </vt:lpstr>
      <vt:lpstr>Presentación de PowerPoint</vt:lpstr>
      <vt:lpstr>Presentación de PowerPoint</vt:lpstr>
      <vt:lpstr>Presentación de PowerPoint</vt:lpstr>
      <vt:lpstr>INFORME JURÍDICO DE LA ENTIDAD  </vt:lpstr>
      <vt:lpstr>JAIME ANDRÉS  BELTRÁN  MARTÍNEZ A L C A L D E  2 0 2 4 – 2 0 2 7</vt:lpstr>
      <vt:lpstr>RETO PARA ESTE PERIODO 2024-2027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 DE PRESENTACIÓN 2023</dc:title>
  <dc:creator>Microsoft Office User</dc:creator>
  <cp:lastModifiedBy>Usuario</cp:lastModifiedBy>
  <cp:revision>122</cp:revision>
  <cp:lastPrinted>2023-10-11T13:49:44Z</cp:lastPrinted>
  <dcterms:created xsi:type="dcterms:W3CDTF">2023-02-10T00:56:14Z</dcterms:created>
  <dcterms:modified xsi:type="dcterms:W3CDTF">2024-01-19T21:23:59Z</dcterms:modified>
</cp:coreProperties>
</file>