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6" r:id="rId2"/>
    <p:sldId id="2540" r:id="rId3"/>
    <p:sldId id="2565" r:id="rId4"/>
    <p:sldId id="2567" r:id="rId5"/>
    <p:sldId id="2560" r:id="rId6"/>
    <p:sldId id="2584" r:id="rId7"/>
    <p:sldId id="2555" r:id="rId8"/>
    <p:sldId id="2599" r:id="rId9"/>
    <p:sldId id="2598" r:id="rId10"/>
    <p:sldId id="2600" r:id="rId11"/>
    <p:sldId id="2601" r:id="rId12"/>
    <p:sldId id="2575" r:id="rId13"/>
    <p:sldId id="2581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75" autoAdjust="0"/>
    <p:restoredTop sz="95280" autoAdjust="0"/>
  </p:normalViewPr>
  <p:slideViewPr>
    <p:cSldViewPr snapToGrid="0" snapToObjects="1" showGuides="1">
      <p:cViewPr varScale="1">
        <p:scale>
          <a:sx n="72" d="100"/>
          <a:sy n="72" d="100"/>
        </p:scale>
        <p:origin x="384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293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34766-2BCA-44EB-9743-0139C120077E}" type="doc">
      <dgm:prSet loTypeId="urn:microsoft.com/office/officeart/2005/8/layout/hList3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B68593F6-EAFA-41AC-8655-6EEC5FFC0DB7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Rendición de Cuentas</a:t>
          </a:r>
          <a:endParaRPr lang="es-CO" b="1" dirty="0">
            <a:solidFill>
              <a:schemeClr val="tx1"/>
            </a:solidFill>
          </a:endParaRPr>
        </a:p>
      </dgm:t>
    </dgm:pt>
    <dgm:pt modelId="{88573D32-2E0B-40B0-BA19-F42797BB59AF}" type="parTrans" cxnId="{88418825-4B27-48C2-A3FC-80A062B5DF7F}">
      <dgm:prSet/>
      <dgm:spPr/>
      <dgm:t>
        <a:bodyPr/>
        <a:lstStyle/>
        <a:p>
          <a:endParaRPr lang="es-CO"/>
        </a:p>
      </dgm:t>
    </dgm:pt>
    <dgm:pt modelId="{B50F2956-64F0-42E6-88D6-6F8F8B2F6520}" type="sibTrans" cxnId="{88418825-4B27-48C2-A3FC-80A062B5DF7F}">
      <dgm:prSet/>
      <dgm:spPr/>
      <dgm:t>
        <a:bodyPr/>
        <a:lstStyle/>
        <a:p>
          <a:endParaRPr lang="es-CO"/>
        </a:p>
      </dgm:t>
    </dgm:pt>
    <dgm:pt modelId="{96BF424D-E418-4666-B7AC-6577509328B8}">
      <dgm:prSet phldrT="[Texto]"/>
      <dgm:spPr/>
      <dgm:t>
        <a:bodyPr/>
        <a:lstStyle/>
        <a:p>
          <a:pPr algn="just"/>
          <a:r>
            <a:rPr lang="es-CO"/>
            <a:t>La Caja de Previsión Social Municipal de Bucaramanga integra, promueve y fomenta dentro de sus estrategias del plan anticorrupción y atención al ciudadano   procesos de control social con el fin de incentivar y fortalecer en los afiliados y ciudadanía en general la capacidad de participación en la gestión pública frente a los riesgos de corrupción y falta de transparencia en la información</a:t>
          </a:r>
          <a:endParaRPr lang="es-CO" dirty="0"/>
        </a:p>
      </dgm:t>
    </dgm:pt>
    <dgm:pt modelId="{AA9DE7DB-1564-40F0-9179-A574D77B16D7}" type="parTrans" cxnId="{AE703B6D-861F-4666-A915-520A766431F8}">
      <dgm:prSet/>
      <dgm:spPr/>
      <dgm:t>
        <a:bodyPr/>
        <a:lstStyle/>
        <a:p>
          <a:endParaRPr lang="es-CO"/>
        </a:p>
      </dgm:t>
    </dgm:pt>
    <dgm:pt modelId="{DD3F8855-711B-4FA9-AE08-F459F8823625}" type="sibTrans" cxnId="{AE703B6D-861F-4666-A915-520A766431F8}">
      <dgm:prSet/>
      <dgm:spPr/>
      <dgm:t>
        <a:bodyPr/>
        <a:lstStyle/>
        <a:p>
          <a:endParaRPr lang="es-CO"/>
        </a:p>
      </dgm:t>
    </dgm:pt>
    <dgm:pt modelId="{8897B935-1D65-4CD6-8586-4BC85038D037}">
      <dgm:prSet phldrT="[Texto]"/>
      <dgm:spPr/>
      <dgm:t>
        <a:bodyPr/>
        <a:lstStyle/>
        <a:p>
          <a:pPr algn="just"/>
          <a:r>
            <a:rPr lang="es-CO" dirty="0"/>
            <a:t>Así mismo la Caja de Previsión acoge el capítulo I de la ley 1757 de 2015 que establece que la rendición de cuentas “tiene como finalidad la búsqueda de la transparencia de la gestión de la administración pública y a partir de allí lograr la adopción de los principios de Buen Gobierno, eficiencia, eficacia, transparencia y rendición de cuentas, en la cotidianidad del servidor público” </a:t>
          </a:r>
        </a:p>
      </dgm:t>
    </dgm:pt>
    <dgm:pt modelId="{A4A2B5FF-FA99-482C-A232-F8A3A4F69499}" type="parTrans" cxnId="{FEDAF915-C709-4C1B-B41C-0E83A9FC9B24}">
      <dgm:prSet/>
      <dgm:spPr/>
      <dgm:t>
        <a:bodyPr/>
        <a:lstStyle/>
        <a:p>
          <a:endParaRPr lang="es-CO"/>
        </a:p>
      </dgm:t>
    </dgm:pt>
    <dgm:pt modelId="{99984E6D-4FD1-4C0B-8C3F-4284AC275F4B}" type="sibTrans" cxnId="{FEDAF915-C709-4C1B-B41C-0E83A9FC9B24}">
      <dgm:prSet/>
      <dgm:spPr/>
      <dgm:t>
        <a:bodyPr/>
        <a:lstStyle/>
        <a:p>
          <a:endParaRPr lang="es-CO"/>
        </a:p>
      </dgm:t>
    </dgm:pt>
    <dgm:pt modelId="{B8666519-856E-4EF2-8014-78018EFB7DE3}" type="pres">
      <dgm:prSet presAssocID="{2F234766-2BCA-44EB-9743-0139C120077E}" presName="composite" presStyleCnt="0">
        <dgm:presLayoutVars>
          <dgm:chMax val="1"/>
          <dgm:dir/>
          <dgm:resizeHandles val="exact"/>
        </dgm:presLayoutVars>
      </dgm:prSet>
      <dgm:spPr/>
    </dgm:pt>
    <dgm:pt modelId="{B3588970-6A70-4D54-8636-E2F9D53F1B30}" type="pres">
      <dgm:prSet presAssocID="{B68593F6-EAFA-41AC-8655-6EEC5FFC0DB7}" presName="roof" presStyleLbl="dkBgShp" presStyleIdx="0" presStyleCnt="2" custScaleY="48779" custLinFactNeighborX="-1212" custLinFactNeighborY="-13473"/>
      <dgm:spPr/>
    </dgm:pt>
    <dgm:pt modelId="{820F6A24-81D4-41DB-A00B-30B3BCA50F10}" type="pres">
      <dgm:prSet presAssocID="{B68593F6-EAFA-41AC-8655-6EEC5FFC0DB7}" presName="pillars" presStyleCnt="0"/>
      <dgm:spPr/>
    </dgm:pt>
    <dgm:pt modelId="{167170A4-8056-47A0-98F5-8A6887F2A0EC}" type="pres">
      <dgm:prSet presAssocID="{B68593F6-EAFA-41AC-8655-6EEC5FFC0DB7}" presName="pillar1" presStyleLbl="node1" presStyleIdx="0" presStyleCnt="2" custLinFactNeighborY="-10480">
        <dgm:presLayoutVars>
          <dgm:bulletEnabled val="1"/>
        </dgm:presLayoutVars>
      </dgm:prSet>
      <dgm:spPr/>
    </dgm:pt>
    <dgm:pt modelId="{EFBA9D43-472F-43C8-A882-5D4D407D4BEB}" type="pres">
      <dgm:prSet presAssocID="{8897B935-1D65-4CD6-8586-4BC85038D037}" presName="pillarX" presStyleLbl="node1" presStyleIdx="1" presStyleCnt="2" custLinFactNeighborY="-10917">
        <dgm:presLayoutVars>
          <dgm:bulletEnabled val="1"/>
        </dgm:presLayoutVars>
      </dgm:prSet>
      <dgm:spPr/>
    </dgm:pt>
    <dgm:pt modelId="{4A41DE97-B9BC-4D2F-8E4D-5166E2CC7BCF}" type="pres">
      <dgm:prSet presAssocID="{B68593F6-EAFA-41AC-8655-6EEC5FFC0DB7}" presName="base" presStyleLbl="dkBgShp" presStyleIdx="1" presStyleCnt="2"/>
      <dgm:spPr/>
    </dgm:pt>
  </dgm:ptLst>
  <dgm:cxnLst>
    <dgm:cxn modelId="{FEDAF915-C709-4C1B-B41C-0E83A9FC9B24}" srcId="{B68593F6-EAFA-41AC-8655-6EEC5FFC0DB7}" destId="{8897B935-1D65-4CD6-8586-4BC85038D037}" srcOrd="1" destOrd="0" parTransId="{A4A2B5FF-FA99-482C-A232-F8A3A4F69499}" sibTransId="{99984E6D-4FD1-4C0B-8C3F-4284AC275F4B}"/>
    <dgm:cxn modelId="{88418825-4B27-48C2-A3FC-80A062B5DF7F}" srcId="{2F234766-2BCA-44EB-9743-0139C120077E}" destId="{B68593F6-EAFA-41AC-8655-6EEC5FFC0DB7}" srcOrd="0" destOrd="0" parTransId="{88573D32-2E0B-40B0-BA19-F42797BB59AF}" sibTransId="{B50F2956-64F0-42E6-88D6-6F8F8B2F6520}"/>
    <dgm:cxn modelId="{FB890636-256E-401B-83AC-B93A68EA5A48}" type="presOf" srcId="{2F234766-2BCA-44EB-9743-0139C120077E}" destId="{B8666519-856E-4EF2-8014-78018EFB7DE3}" srcOrd="0" destOrd="0" presId="urn:microsoft.com/office/officeart/2005/8/layout/hList3"/>
    <dgm:cxn modelId="{1122D45D-C75A-4BE0-88A7-5299352F772A}" type="presOf" srcId="{96BF424D-E418-4666-B7AC-6577509328B8}" destId="{167170A4-8056-47A0-98F5-8A6887F2A0EC}" srcOrd="0" destOrd="0" presId="urn:microsoft.com/office/officeart/2005/8/layout/hList3"/>
    <dgm:cxn modelId="{AE703B6D-861F-4666-A915-520A766431F8}" srcId="{B68593F6-EAFA-41AC-8655-6EEC5FFC0DB7}" destId="{96BF424D-E418-4666-B7AC-6577509328B8}" srcOrd="0" destOrd="0" parTransId="{AA9DE7DB-1564-40F0-9179-A574D77B16D7}" sibTransId="{DD3F8855-711B-4FA9-AE08-F459F8823625}"/>
    <dgm:cxn modelId="{A3E16D5A-6A38-482E-8AEB-B61972572211}" type="presOf" srcId="{8897B935-1D65-4CD6-8586-4BC85038D037}" destId="{EFBA9D43-472F-43C8-A882-5D4D407D4BEB}" srcOrd="0" destOrd="0" presId="urn:microsoft.com/office/officeart/2005/8/layout/hList3"/>
    <dgm:cxn modelId="{D62B09FE-AD7F-433C-8A31-7F753FF10CAD}" type="presOf" srcId="{B68593F6-EAFA-41AC-8655-6EEC5FFC0DB7}" destId="{B3588970-6A70-4D54-8636-E2F9D53F1B30}" srcOrd="0" destOrd="0" presId="urn:microsoft.com/office/officeart/2005/8/layout/hList3"/>
    <dgm:cxn modelId="{A766C490-A4F6-466C-9867-7C8263E215E0}" type="presParOf" srcId="{B8666519-856E-4EF2-8014-78018EFB7DE3}" destId="{B3588970-6A70-4D54-8636-E2F9D53F1B30}" srcOrd="0" destOrd="0" presId="urn:microsoft.com/office/officeart/2005/8/layout/hList3"/>
    <dgm:cxn modelId="{ACF5BE18-F299-4C2A-A511-7F953CAB54B5}" type="presParOf" srcId="{B8666519-856E-4EF2-8014-78018EFB7DE3}" destId="{820F6A24-81D4-41DB-A00B-30B3BCA50F10}" srcOrd="1" destOrd="0" presId="urn:microsoft.com/office/officeart/2005/8/layout/hList3"/>
    <dgm:cxn modelId="{04074485-59F4-4BA9-8D72-74D60BA119FA}" type="presParOf" srcId="{820F6A24-81D4-41DB-A00B-30B3BCA50F10}" destId="{167170A4-8056-47A0-98F5-8A6887F2A0EC}" srcOrd="0" destOrd="0" presId="urn:microsoft.com/office/officeart/2005/8/layout/hList3"/>
    <dgm:cxn modelId="{AAFD54F6-594C-452C-B16C-01832CF91154}" type="presParOf" srcId="{820F6A24-81D4-41DB-A00B-30B3BCA50F10}" destId="{EFBA9D43-472F-43C8-A882-5D4D407D4BEB}" srcOrd="1" destOrd="0" presId="urn:microsoft.com/office/officeart/2005/8/layout/hList3"/>
    <dgm:cxn modelId="{81117691-B4F1-48E0-B332-C0D7D8E5EE73}" type="presParOf" srcId="{B8666519-856E-4EF2-8014-78018EFB7DE3}" destId="{4A41DE97-B9BC-4D2F-8E4D-5166E2CC7BC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3E4DC-C688-47E3-A332-9D374888F916}" type="doc">
      <dgm:prSet loTypeId="urn:microsoft.com/office/officeart/2005/8/layout/hList3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AAB73055-25C1-46D6-8494-6D367A7359B8}">
      <dgm:prSet phldrT="[Texto]" custT="1"/>
      <dgm:spPr/>
      <dgm:t>
        <a:bodyPr/>
        <a:lstStyle/>
        <a:p>
          <a:r>
            <a:rPr lang="es-MX" sz="3600" b="1" dirty="0">
              <a:solidFill>
                <a:schemeClr val="tx1"/>
              </a:solidFill>
            </a:rPr>
            <a:t>Rendición de Cuentas</a:t>
          </a:r>
          <a:endParaRPr lang="es-CO" sz="3600" b="1" dirty="0">
            <a:solidFill>
              <a:schemeClr val="tx1"/>
            </a:solidFill>
          </a:endParaRPr>
        </a:p>
      </dgm:t>
    </dgm:pt>
    <dgm:pt modelId="{8DD8F63E-224D-4737-B149-311E79FD0D93}" type="parTrans" cxnId="{59882111-6528-4520-BB36-3516821615B7}">
      <dgm:prSet/>
      <dgm:spPr/>
      <dgm:t>
        <a:bodyPr/>
        <a:lstStyle/>
        <a:p>
          <a:endParaRPr lang="es-CO"/>
        </a:p>
      </dgm:t>
    </dgm:pt>
    <dgm:pt modelId="{DF2711DB-F875-4B6B-9614-46D047CA130A}" type="sibTrans" cxnId="{59882111-6528-4520-BB36-3516821615B7}">
      <dgm:prSet/>
      <dgm:spPr/>
      <dgm:t>
        <a:bodyPr/>
        <a:lstStyle/>
        <a:p>
          <a:endParaRPr lang="es-CO"/>
        </a:p>
      </dgm:t>
    </dgm:pt>
    <dgm:pt modelId="{C35DAC52-C9CC-4ABD-ABE6-10BDED1F03C1}">
      <dgm:prSet phldrT="[Texto]" custT="1"/>
      <dgm:spPr/>
      <dgm:t>
        <a:bodyPr/>
        <a:lstStyle/>
        <a:p>
          <a:pPr algn="just"/>
          <a:r>
            <a:rPr lang="es-CO" sz="1600"/>
            <a:t>En este sentido la Caja de Previsión Social Municipal de Bucaramanga se compromete a atender los lineamientos del Departamento Administrativo de la Función Pública y la reglamentación vigente, CONPES 3654 de 2020 que reconoce la Rendición Pública de Cuentas como una herramienta para presentar a la ciudadanía de forma clara los resultados obtenidos por la entidad. </a:t>
          </a:r>
          <a:endParaRPr lang="es-CO" sz="1600" dirty="0"/>
        </a:p>
      </dgm:t>
    </dgm:pt>
    <dgm:pt modelId="{0BBC311D-E436-4B5B-8E84-BF7D7EAA9097}" type="parTrans" cxnId="{DB44FE4F-C0E4-4828-9303-9D7DC433313E}">
      <dgm:prSet/>
      <dgm:spPr/>
      <dgm:t>
        <a:bodyPr/>
        <a:lstStyle/>
        <a:p>
          <a:endParaRPr lang="es-CO"/>
        </a:p>
      </dgm:t>
    </dgm:pt>
    <dgm:pt modelId="{D7CCA21E-3627-472F-A331-F28EE705378D}" type="sibTrans" cxnId="{DB44FE4F-C0E4-4828-9303-9D7DC433313E}">
      <dgm:prSet/>
      <dgm:spPr/>
      <dgm:t>
        <a:bodyPr/>
        <a:lstStyle/>
        <a:p>
          <a:endParaRPr lang="es-CO"/>
        </a:p>
      </dgm:t>
    </dgm:pt>
    <dgm:pt modelId="{43736163-324B-495C-BA22-B631B1AB0624}">
      <dgm:prSet phldrT="[Texto]" custT="1"/>
      <dgm:spPr/>
      <dgm:t>
        <a:bodyPr/>
        <a:lstStyle/>
        <a:p>
          <a:pPr algn="just"/>
          <a:r>
            <a:rPr lang="es-CO" sz="1600"/>
            <a:t>Y es así que desde esta perspectiva se fomentará el buen gobierno y el liderazgo institucional aplicando estrategias efectivas de divulgación, elección de espacios oportunos para la participación de doble vía con los afiliados y la ciudadanía en general, cumpliendo así con los principios básicos que rigen la rendición de cuentas de continuidad, permanencia, apertura y transparencia, amplia difusión  y visibilidad, así mismo fomentara un  lenguaje comprensible al afiliado y ciudadano, promoviendo el dialogo respetuoso e incentivando su participación.</a:t>
          </a:r>
          <a:endParaRPr lang="es-CO" sz="1600" dirty="0"/>
        </a:p>
      </dgm:t>
    </dgm:pt>
    <dgm:pt modelId="{075827CD-C88D-4F22-A111-7B571F3D829D}" type="parTrans" cxnId="{31120480-8128-42ED-AFCD-7C39BFE81D61}">
      <dgm:prSet/>
      <dgm:spPr/>
      <dgm:t>
        <a:bodyPr/>
        <a:lstStyle/>
        <a:p>
          <a:endParaRPr lang="es-CO"/>
        </a:p>
      </dgm:t>
    </dgm:pt>
    <dgm:pt modelId="{1BFE282D-45E9-4801-9C9A-088335D89CAE}" type="sibTrans" cxnId="{31120480-8128-42ED-AFCD-7C39BFE81D61}">
      <dgm:prSet/>
      <dgm:spPr/>
      <dgm:t>
        <a:bodyPr/>
        <a:lstStyle/>
        <a:p>
          <a:endParaRPr lang="es-CO"/>
        </a:p>
      </dgm:t>
    </dgm:pt>
    <dgm:pt modelId="{71B0C1AE-3085-471E-8FD7-F0EBB3AD1FC1}">
      <dgm:prSet phldrT="[Texto]"/>
      <dgm:spPr/>
      <dgm:t>
        <a:bodyPr/>
        <a:lstStyle/>
        <a:p>
          <a:endParaRPr lang="es-CO" dirty="0"/>
        </a:p>
      </dgm:t>
    </dgm:pt>
    <dgm:pt modelId="{04E40F8F-ABED-4E8D-AD8C-104F7AB3790F}" type="parTrans" cxnId="{FF110D58-0275-4357-9CEB-31BB6ED9B7C1}">
      <dgm:prSet/>
      <dgm:spPr/>
      <dgm:t>
        <a:bodyPr/>
        <a:lstStyle/>
        <a:p>
          <a:endParaRPr lang="es-CO"/>
        </a:p>
      </dgm:t>
    </dgm:pt>
    <dgm:pt modelId="{9B995393-D119-4ACE-B997-70F6E84568B9}" type="sibTrans" cxnId="{FF110D58-0275-4357-9CEB-31BB6ED9B7C1}">
      <dgm:prSet/>
      <dgm:spPr/>
      <dgm:t>
        <a:bodyPr/>
        <a:lstStyle/>
        <a:p>
          <a:endParaRPr lang="es-CO"/>
        </a:p>
      </dgm:t>
    </dgm:pt>
    <dgm:pt modelId="{8E93DA34-159F-4D8D-9020-92ACCBC5A41C}" type="pres">
      <dgm:prSet presAssocID="{7993E4DC-C688-47E3-A332-9D374888F916}" presName="composite" presStyleCnt="0">
        <dgm:presLayoutVars>
          <dgm:chMax val="1"/>
          <dgm:dir/>
          <dgm:resizeHandles val="exact"/>
        </dgm:presLayoutVars>
      </dgm:prSet>
      <dgm:spPr/>
    </dgm:pt>
    <dgm:pt modelId="{D4599498-BCBD-417E-ACBB-95C2B2872015}" type="pres">
      <dgm:prSet presAssocID="{AAB73055-25C1-46D6-8494-6D367A7359B8}" presName="roof" presStyleLbl="dkBgShp" presStyleIdx="0" presStyleCnt="2" custScaleY="37936" custLinFactNeighborY="-73"/>
      <dgm:spPr/>
    </dgm:pt>
    <dgm:pt modelId="{C067293A-B9F6-4118-9181-BDE643DAECA0}" type="pres">
      <dgm:prSet presAssocID="{AAB73055-25C1-46D6-8494-6D367A7359B8}" presName="pillars" presStyleCnt="0"/>
      <dgm:spPr/>
    </dgm:pt>
    <dgm:pt modelId="{867B9F12-6D58-446D-919D-27E1584BA3E2}" type="pres">
      <dgm:prSet presAssocID="{AAB73055-25C1-46D6-8494-6D367A7359B8}" presName="pillar1" presStyleLbl="node1" presStyleIdx="0" presStyleCnt="2" custScaleY="118742" custLinFactNeighborX="-1540" custLinFactNeighborY="-3092">
        <dgm:presLayoutVars>
          <dgm:bulletEnabled val="1"/>
        </dgm:presLayoutVars>
      </dgm:prSet>
      <dgm:spPr/>
    </dgm:pt>
    <dgm:pt modelId="{CDC2B0B4-1627-4737-9164-C9E65DBD5933}" type="pres">
      <dgm:prSet presAssocID="{43736163-324B-495C-BA22-B631B1AB0624}" presName="pillarX" presStyleLbl="node1" presStyleIdx="1" presStyleCnt="2" custScaleY="118313" custLinFactNeighborY="-3306">
        <dgm:presLayoutVars>
          <dgm:bulletEnabled val="1"/>
        </dgm:presLayoutVars>
      </dgm:prSet>
      <dgm:spPr/>
    </dgm:pt>
    <dgm:pt modelId="{95B822A0-DD38-4915-8D5D-BF4068C0D030}" type="pres">
      <dgm:prSet presAssocID="{AAB73055-25C1-46D6-8494-6D367A7359B8}" presName="base" presStyleLbl="dkBgShp" presStyleIdx="1" presStyleCnt="2" custLinFactY="16497" custLinFactNeighborX="199" custLinFactNeighborY="100000"/>
      <dgm:spPr/>
    </dgm:pt>
  </dgm:ptLst>
  <dgm:cxnLst>
    <dgm:cxn modelId="{59882111-6528-4520-BB36-3516821615B7}" srcId="{7993E4DC-C688-47E3-A332-9D374888F916}" destId="{AAB73055-25C1-46D6-8494-6D367A7359B8}" srcOrd="0" destOrd="0" parTransId="{8DD8F63E-224D-4737-B149-311E79FD0D93}" sibTransId="{DF2711DB-F875-4B6B-9614-46D047CA130A}"/>
    <dgm:cxn modelId="{CD24433D-D58E-4DFD-995C-803608EA5D7A}" type="presOf" srcId="{43736163-324B-495C-BA22-B631B1AB0624}" destId="{CDC2B0B4-1627-4737-9164-C9E65DBD5933}" srcOrd="0" destOrd="0" presId="urn:microsoft.com/office/officeart/2005/8/layout/hList3"/>
    <dgm:cxn modelId="{E0E36C65-A77A-418A-B026-1D9017F25C9C}" type="presOf" srcId="{7993E4DC-C688-47E3-A332-9D374888F916}" destId="{8E93DA34-159F-4D8D-9020-92ACCBC5A41C}" srcOrd="0" destOrd="0" presId="urn:microsoft.com/office/officeart/2005/8/layout/hList3"/>
    <dgm:cxn modelId="{DB44FE4F-C0E4-4828-9303-9D7DC433313E}" srcId="{AAB73055-25C1-46D6-8494-6D367A7359B8}" destId="{C35DAC52-C9CC-4ABD-ABE6-10BDED1F03C1}" srcOrd="0" destOrd="0" parTransId="{0BBC311D-E436-4B5B-8E84-BF7D7EAA9097}" sibTransId="{D7CCA21E-3627-472F-A331-F28EE705378D}"/>
    <dgm:cxn modelId="{FF110D58-0275-4357-9CEB-31BB6ED9B7C1}" srcId="{7993E4DC-C688-47E3-A332-9D374888F916}" destId="{71B0C1AE-3085-471E-8FD7-F0EBB3AD1FC1}" srcOrd="1" destOrd="0" parTransId="{04E40F8F-ABED-4E8D-AD8C-104F7AB3790F}" sibTransId="{9B995393-D119-4ACE-B997-70F6E84568B9}"/>
    <dgm:cxn modelId="{31120480-8128-42ED-AFCD-7C39BFE81D61}" srcId="{AAB73055-25C1-46D6-8494-6D367A7359B8}" destId="{43736163-324B-495C-BA22-B631B1AB0624}" srcOrd="1" destOrd="0" parTransId="{075827CD-C88D-4F22-A111-7B571F3D829D}" sibTransId="{1BFE282D-45E9-4801-9C9A-088335D89CAE}"/>
    <dgm:cxn modelId="{BEB877CB-5CD8-44B5-A201-D009F085944E}" type="presOf" srcId="{C35DAC52-C9CC-4ABD-ABE6-10BDED1F03C1}" destId="{867B9F12-6D58-446D-919D-27E1584BA3E2}" srcOrd="0" destOrd="0" presId="urn:microsoft.com/office/officeart/2005/8/layout/hList3"/>
    <dgm:cxn modelId="{7AC600F2-C13A-40A8-9B44-9F7F2FA064E6}" type="presOf" srcId="{AAB73055-25C1-46D6-8494-6D367A7359B8}" destId="{D4599498-BCBD-417E-ACBB-95C2B2872015}" srcOrd="0" destOrd="0" presId="urn:microsoft.com/office/officeart/2005/8/layout/hList3"/>
    <dgm:cxn modelId="{2EDDE7AD-456F-426F-B8E4-C5D0CED12033}" type="presParOf" srcId="{8E93DA34-159F-4D8D-9020-92ACCBC5A41C}" destId="{D4599498-BCBD-417E-ACBB-95C2B2872015}" srcOrd="0" destOrd="0" presId="urn:microsoft.com/office/officeart/2005/8/layout/hList3"/>
    <dgm:cxn modelId="{0C1C365B-0867-4465-9FE5-0AACACC2D0CA}" type="presParOf" srcId="{8E93DA34-159F-4D8D-9020-92ACCBC5A41C}" destId="{C067293A-B9F6-4118-9181-BDE643DAECA0}" srcOrd="1" destOrd="0" presId="urn:microsoft.com/office/officeart/2005/8/layout/hList3"/>
    <dgm:cxn modelId="{1A854994-A5E0-46DF-A3B1-2602AD47B879}" type="presParOf" srcId="{C067293A-B9F6-4118-9181-BDE643DAECA0}" destId="{867B9F12-6D58-446D-919D-27E1584BA3E2}" srcOrd="0" destOrd="0" presId="urn:microsoft.com/office/officeart/2005/8/layout/hList3"/>
    <dgm:cxn modelId="{F16EC9DC-4D31-4464-8350-BE738A57502C}" type="presParOf" srcId="{C067293A-B9F6-4118-9181-BDE643DAECA0}" destId="{CDC2B0B4-1627-4737-9164-C9E65DBD5933}" srcOrd="1" destOrd="0" presId="urn:microsoft.com/office/officeart/2005/8/layout/hList3"/>
    <dgm:cxn modelId="{D51FCA67-087A-4E18-868B-BE358351387B}" type="presParOf" srcId="{8E93DA34-159F-4D8D-9020-92ACCBC5A41C}" destId="{95B822A0-DD38-4915-8D5D-BF4068C0D03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79BC76-EF5B-4652-A7CA-14BBF1E30EE8}" type="doc">
      <dgm:prSet loTypeId="urn:microsoft.com/office/officeart/2005/8/layout/cycle7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7F68BC43-819F-4715-B026-E1289DD10F95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  </a:t>
          </a:r>
          <a:r>
            <a:rPr lang="es-CO" b="1" dirty="0">
              <a:solidFill>
                <a:schemeClr val="tx1"/>
              </a:solidFill>
            </a:rPr>
            <a:t>Paso 1</a:t>
          </a:r>
          <a:r>
            <a:rPr lang="es-CO" dirty="0">
              <a:solidFill>
                <a:schemeClr val="tx1"/>
              </a:solidFill>
            </a:rPr>
            <a:t>.</a:t>
          </a:r>
        </a:p>
        <a:p>
          <a:r>
            <a:rPr lang="es-CO" dirty="0">
              <a:solidFill>
                <a:schemeClr val="tx1"/>
              </a:solidFill>
            </a:rPr>
            <a:t>Caracterización de grupos de valor </a:t>
          </a:r>
        </a:p>
      </dgm:t>
    </dgm:pt>
    <dgm:pt modelId="{5BB00E01-8A5B-44BA-9315-1729803B957D}" type="parTrans" cxnId="{6932E03A-B6E1-40F3-9B94-285F2B9F96D6}">
      <dgm:prSet/>
      <dgm:spPr/>
      <dgm:t>
        <a:bodyPr/>
        <a:lstStyle/>
        <a:p>
          <a:endParaRPr lang="es-CO"/>
        </a:p>
      </dgm:t>
    </dgm:pt>
    <dgm:pt modelId="{2D0CB52F-5D4A-46C3-A2D6-58AE304DCD7E}" type="sibTrans" cxnId="{6932E03A-B6E1-40F3-9B94-285F2B9F96D6}">
      <dgm:prSet/>
      <dgm:spPr>
        <a:solidFill>
          <a:schemeClr val="bg1"/>
        </a:solidFill>
      </dgm:spPr>
      <dgm:t>
        <a:bodyPr/>
        <a:lstStyle/>
        <a:p>
          <a:endParaRPr lang="es-CO" dirty="0"/>
        </a:p>
      </dgm:t>
    </dgm:pt>
    <dgm:pt modelId="{DFB74CE4-E82C-4550-8853-1713F44792E9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Identificar las principales demandas, necesidades o preferencias de información, canales de publicación y difusión más consultados por parte de los grupos de valor.</a:t>
          </a:r>
        </a:p>
      </dgm:t>
    </dgm:pt>
    <dgm:pt modelId="{C5DE3C67-7151-4389-8B2A-074A47370268}" type="parTrans" cxnId="{637B6644-6B17-4196-BFAC-FCADBDBBDF3E}">
      <dgm:prSet/>
      <dgm:spPr/>
      <dgm:t>
        <a:bodyPr/>
        <a:lstStyle/>
        <a:p>
          <a:endParaRPr lang="es-CO"/>
        </a:p>
      </dgm:t>
    </dgm:pt>
    <dgm:pt modelId="{2A9E6D83-1255-409A-B9F5-F6C51370DFDC}" type="sibTrans" cxnId="{637B6644-6B17-4196-BFAC-FCADBDBBDF3E}">
      <dgm:prSet/>
      <dgm:spPr/>
      <dgm:t>
        <a:bodyPr/>
        <a:lstStyle/>
        <a:p>
          <a:endParaRPr lang="es-CO"/>
        </a:p>
      </dgm:t>
    </dgm:pt>
    <dgm:pt modelId="{A0911EB0-A2CA-46C4-ADC1-78C18C9ED2FC}" type="pres">
      <dgm:prSet presAssocID="{C479BC76-EF5B-4652-A7CA-14BBF1E30EE8}" presName="Name0" presStyleCnt="0">
        <dgm:presLayoutVars>
          <dgm:dir/>
          <dgm:resizeHandles val="exact"/>
        </dgm:presLayoutVars>
      </dgm:prSet>
      <dgm:spPr/>
    </dgm:pt>
    <dgm:pt modelId="{66AA86C1-E01F-41E6-82D0-0EF676D1CB16}" type="pres">
      <dgm:prSet presAssocID="{7F68BC43-819F-4715-B026-E1289DD10F95}" presName="node" presStyleLbl="node1" presStyleIdx="0" presStyleCnt="2" custScaleX="132816" custScaleY="117078" custRadScaleRad="184249" custRadScaleInc="65704">
        <dgm:presLayoutVars>
          <dgm:bulletEnabled val="1"/>
        </dgm:presLayoutVars>
      </dgm:prSet>
      <dgm:spPr/>
    </dgm:pt>
    <dgm:pt modelId="{5689A101-9D67-40B8-8D01-4D880D6A02A1}" type="pres">
      <dgm:prSet presAssocID="{2D0CB52F-5D4A-46C3-A2D6-58AE304DCD7E}" presName="sibTrans" presStyleLbl="sibTrans2D1" presStyleIdx="0" presStyleCnt="2" custAng="19407927" custFlipVert="1" custFlipHor="1" custScaleX="36684" custScaleY="125398" custLinFactX="-75292" custLinFactY="299442" custLinFactNeighborX="-100000" custLinFactNeighborY="300000"/>
      <dgm:spPr/>
    </dgm:pt>
    <dgm:pt modelId="{2200E5D6-0AC8-4625-B6A7-D762CD52A2C9}" type="pres">
      <dgm:prSet presAssocID="{2D0CB52F-5D4A-46C3-A2D6-58AE304DCD7E}" presName="connectorText" presStyleLbl="sibTrans2D1" presStyleIdx="0" presStyleCnt="2"/>
      <dgm:spPr/>
    </dgm:pt>
    <dgm:pt modelId="{6AB27FFF-44A5-447E-9F1A-A486C2816B4C}" type="pres">
      <dgm:prSet presAssocID="{DFB74CE4-E82C-4550-8853-1713F44792E9}" presName="node" presStyleLbl="node1" presStyleIdx="1" presStyleCnt="2" custScaleX="129294" custScaleY="155732" custRadScaleRad="154014" custRadScaleInc="70739">
        <dgm:presLayoutVars>
          <dgm:bulletEnabled val="1"/>
        </dgm:presLayoutVars>
      </dgm:prSet>
      <dgm:spPr/>
    </dgm:pt>
    <dgm:pt modelId="{68285FC1-7CAC-471A-99DB-EF5027AFF716}" type="pres">
      <dgm:prSet presAssocID="{2A9E6D83-1255-409A-B9F5-F6C51370DFDC}" presName="sibTrans" presStyleLbl="sibTrans2D1" presStyleIdx="1" presStyleCnt="2" custAng="20974103" custScaleX="139850" custScaleY="116829" custLinFactNeighborX="-18283" custLinFactNeighborY="6664"/>
      <dgm:spPr/>
    </dgm:pt>
    <dgm:pt modelId="{F67843ED-08AC-411B-95E3-1229583F3CAA}" type="pres">
      <dgm:prSet presAssocID="{2A9E6D83-1255-409A-B9F5-F6C51370DFDC}" presName="connectorText" presStyleLbl="sibTrans2D1" presStyleIdx="1" presStyleCnt="2"/>
      <dgm:spPr/>
    </dgm:pt>
  </dgm:ptLst>
  <dgm:cxnLst>
    <dgm:cxn modelId="{9B339827-031F-4C90-9CE3-4544FE789EE9}" type="presOf" srcId="{2D0CB52F-5D4A-46C3-A2D6-58AE304DCD7E}" destId="{5689A101-9D67-40B8-8D01-4D880D6A02A1}" srcOrd="0" destOrd="0" presId="urn:microsoft.com/office/officeart/2005/8/layout/cycle7"/>
    <dgm:cxn modelId="{6932E03A-B6E1-40F3-9B94-285F2B9F96D6}" srcId="{C479BC76-EF5B-4652-A7CA-14BBF1E30EE8}" destId="{7F68BC43-819F-4715-B026-E1289DD10F95}" srcOrd="0" destOrd="0" parTransId="{5BB00E01-8A5B-44BA-9315-1729803B957D}" sibTransId="{2D0CB52F-5D4A-46C3-A2D6-58AE304DCD7E}"/>
    <dgm:cxn modelId="{22837160-8CF0-4503-8BBA-1F3806B4CE35}" type="presOf" srcId="{2A9E6D83-1255-409A-B9F5-F6C51370DFDC}" destId="{68285FC1-7CAC-471A-99DB-EF5027AFF716}" srcOrd="0" destOrd="0" presId="urn:microsoft.com/office/officeart/2005/8/layout/cycle7"/>
    <dgm:cxn modelId="{637B6644-6B17-4196-BFAC-FCADBDBBDF3E}" srcId="{C479BC76-EF5B-4652-A7CA-14BBF1E30EE8}" destId="{DFB74CE4-E82C-4550-8853-1713F44792E9}" srcOrd="1" destOrd="0" parTransId="{C5DE3C67-7151-4389-8B2A-074A47370268}" sibTransId="{2A9E6D83-1255-409A-B9F5-F6C51370DFDC}"/>
    <dgm:cxn modelId="{3FE65D79-64EC-44D1-9775-37D926B4E231}" type="presOf" srcId="{DFB74CE4-E82C-4550-8853-1713F44792E9}" destId="{6AB27FFF-44A5-447E-9F1A-A486C2816B4C}" srcOrd="0" destOrd="0" presId="urn:microsoft.com/office/officeart/2005/8/layout/cycle7"/>
    <dgm:cxn modelId="{27FE9B79-A5CB-4F85-9D05-129BA81EC85E}" type="presOf" srcId="{2D0CB52F-5D4A-46C3-A2D6-58AE304DCD7E}" destId="{2200E5D6-0AC8-4625-B6A7-D762CD52A2C9}" srcOrd="1" destOrd="0" presId="urn:microsoft.com/office/officeart/2005/8/layout/cycle7"/>
    <dgm:cxn modelId="{39E0EE7F-E179-4200-92F3-5B9073325EE6}" type="presOf" srcId="{2A9E6D83-1255-409A-B9F5-F6C51370DFDC}" destId="{F67843ED-08AC-411B-95E3-1229583F3CAA}" srcOrd="1" destOrd="0" presId="urn:microsoft.com/office/officeart/2005/8/layout/cycle7"/>
    <dgm:cxn modelId="{98013B98-48A1-4E6E-84E0-373847B58ECE}" type="presOf" srcId="{C479BC76-EF5B-4652-A7CA-14BBF1E30EE8}" destId="{A0911EB0-A2CA-46C4-ADC1-78C18C9ED2FC}" srcOrd="0" destOrd="0" presId="urn:microsoft.com/office/officeart/2005/8/layout/cycle7"/>
    <dgm:cxn modelId="{7C808CDA-3721-4CAF-977B-DE2AD7F355F9}" type="presOf" srcId="{7F68BC43-819F-4715-B026-E1289DD10F95}" destId="{66AA86C1-E01F-41E6-82D0-0EF676D1CB16}" srcOrd="0" destOrd="0" presId="urn:microsoft.com/office/officeart/2005/8/layout/cycle7"/>
    <dgm:cxn modelId="{60421380-D9AB-4A5A-9C38-9024F0F1CE0C}" type="presParOf" srcId="{A0911EB0-A2CA-46C4-ADC1-78C18C9ED2FC}" destId="{66AA86C1-E01F-41E6-82D0-0EF676D1CB16}" srcOrd="0" destOrd="0" presId="urn:microsoft.com/office/officeart/2005/8/layout/cycle7"/>
    <dgm:cxn modelId="{610F85ED-DE7E-42ED-97BE-BB8A6013370E}" type="presParOf" srcId="{A0911EB0-A2CA-46C4-ADC1-78C18C9ED2FC}" destId="{5689A101-9D67-40B8-8D01-4D880D6A02A1}" srcOrd="1" destOrd="0" presId="urn:microsoft.com/office/officeart/2005/8/layout/cycle7"/>
    <dgm:cxn modelId="{736D1B75-4722-480F-A448-6AD90105DF29}" type="presParOf" srcId="{5689A101-9D67-40B8-8D01-4D880D6A02A1}" destId="{2200E5D6-0AC8-4625-B6A7-D762CD52A2C9}" srcOrd="0" destOrd="0" presId="urn:microsoft.com/office/officeart/2005/8/layout/cycle7"/>
    <dgm:cxn modelId="{B7E0F7B8-DACA-42D8-A55A-1BDCBADF7065}" type="presParOf" srcId="{A0911EB0-A2CA-46C4-ADC1-78C18C9ED2FC}" destId="{6AB27FFF-44A5-447E-9F1A-A486C2816B4C}" srcOrd="2" destOrd="0" presId="urn:microsoft.com/office/officeart/2005/8/layout/cycle7"/>
    <dgm:cxn modelId="{C2F9DFDD-A138-41A0-8037-4A9494B951A9}" type="presParOf" srcId="{A0911EB0-A2CA-46C4-ADC1-78C18C9ED2FC}" destId="{68285FC1-7CAC-471A-99DB-EF5027AFF716}" srcOrd="3" destOrd="0" presId="urn:microsoft.com/office/officeart/2005/8/layout/cycle7"/>
    <dgm:cxn modelId="{A8F9EB25-2AF3-4479-981F-E58C0C00D1F3}" type="presParOf" srcId="{68285FC1-7CAC-471A-99DB-EF5027AFF716}" destId="{F67843ED-08AC-411B-95E3-1229583F3CA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B89ECA-1F62-4BA6-BC68-43D6930BB7D5}" type="doc">
      <dgm:prSet loTypeId="urn:microsoft.com/office/officeart/2005/8/layout/process2" loCatId="process" qsTypeId="urn:microsoft.com/office/officeart/2005/8/quickstyle/3d3" qsCatId="3D" csTypeId="urn:microsoft.com/office/officeart/2005/8/colors/colorful1" csCatId="colorful" phldr="1"/>
      <dgm:spPr/>
    </dgm:pt>
    <dgm:pt modelId="{0AC34006-1220-4E78-AC76-4C5DAE6ECD4A}">
      <dgm:prSet phldrT="[Texto]"/>
      <dgm:spPr/>
      <dgm:t>
        <a:bodyPr/>
        <a:lstStyle/>
        <a:p>
          <a:r>
            <a:rPr lang="es-CO" b="0"/>
            <a:t>Generación y producción de información institucional asociada a los objetivos de la Entidad.</a:t>
          </a:r>
          <a:endParaRPr lang="es-CO" b="0" dirty="0"/>
        </a:p>
      </dgm:t>
    </dgm:pt>
    <dgm:pt modelId="{8CEFFD9A-47D8-45D0-90C3-40DDD2BBCF09}" type="parTrans" cxnId="{D8AB22EF-018A-4CA2-9739-C4943D632849}">
      <dgm:prSet/>
      <dgm:spPr/>
      <dgm:t>
        <a:bodyPr/>
        <a:lstStyle/>
        <a:p>
          <a:endParaRPr lang="es-CO"/>
        </a:p>
      </dgm:t>
    </dgm:pt>
    <dgm:pt modelId="{2C1881C2-8CEF-4F9C-B89C-FA6C91FC98A1}" type="sibTrans" cxnId="{D8AB22EF-018A-4CA2-9739-C4943D632849}">
      <dgm:prSet/>
      <dgm:spPr/>
      <dgm:t>
        <a:bodyPr/>
        <a:lstStyle/>
        <a:p>
          <a:endParaRPr lang="es-CO"/>
        </a:p>
      </dgm:t>
    </dgm:pt>
    <dgm:pt modelId="{B03D1309-A931-4DFC-B205-DC48DF863F9C}">
      <dgm:prSet/>
      <dgm:spPr/>
      <dgm:t>
        <a:bodyPr/>
        <a:lstStyle/>
        <a:p>
          <a:r>
            <a:rPr lang="es-CO" b="1"/>
            <a:t>Paso 2.</a:t>
          </a:r>
        </a:p>
        <a:p>
          <a:r>
            <a:rPr lang="es-CO" b="0"/>
            <a:t>Conformar un equipo de trabajo que lidere el proceso de planeación e implementación del ejercicio de rendición de cuentas</a:t>
          </a:r>
          <a:endParaRPr lang="es-CO" b="0" dirty="0"/>
        </a:p>
      </dgm:t>
    </dgm:pt>
    <dgm:pt modelId="{74DE2ABC-774A-410C-A0A6-1BBA28BBBE81}" type="parTrans" cxnId="{8A80E925-DCFF-4F96-803B-B1D0013AFDFA}">
      <dgm:prSet/>
      <dgm:spPr/>
      <dgm:t>
        <a:bodyPr/>
        <a:lstStyle/>
        <a:p>
          <a:endParaRPr lang="es-CO"/>
        </a:p>
      </dgm:t>
    </dgm:pt>
    <dgm:pt modelId="{7CE90559-FE5B-4EB7-B1DC-D53B813357FE}" type="sibTrans" cxnId="{8A80E925-DCFF-4F96-803B-B1D0013AFDFA}">
      <dgm:prSet/>
      <dgm:spPr/>
      <dgm:t>
        <a:bodyPr/>
        <a:lstStyle/>
        <a:p>
          <a:endParaRPr lang="es-CO"/>
        </a:p>
      </dgm:t>
    </dgm:pt>
    <dgm:pt modelId="{391A2219-0920-40FF-93C9-45C6CFA2B450}" type="pres">
      <dgm:prSet presAssocID="{9DB89ECA-1F62-4BA6-BC68-43D6930BB7D5}" presName="linearFlow" presStyleCnt="0">
        <dgm:presLayoutVars>
          <dgm:resizeHandles val="exact"/>
        </dgm:presLayoutVars>
      </dgm:prSet>
      <dgm:spPr/>
    </dgm:pt>
    <dgm:pt modelId="{EAB541B6-0E42-4733-97B5-11F84F18FA5A}" type="pres">
      <dgm:prSet presAssocID="{B03D1309-A931-4DFC-B205-DC48DF863F9C}" presName="node" presStyleLbl="node1" presStyleIdx="0" presStyleCnt="2" custLinFactNeighborX="-329" custLinFactNeighborY="-61">
        <dgm:presLayoutVars>
          <dgm:bulletEnabled val="1"/>
        </dgm:presLayoutVars>
      </dgm:prSet>
      <dgm:spPr/>
    </dgm:pt>
    <dgm:pt modelId="{BBD9F218-826A-4582-B32C-CD33E2336232}" type="pres">
      <dgm:prSet presAssocID="{7CE90559-FE5B-4EB7-B1DC-D53B813357FE}" presName="sibTrans" presStyleLbl="sibTrans2D1" presStyleIdx="0" presStyleCnt="1"/>
      <dgm:spPr/>
    </dgm:pt>
    <dgm:pt modelId="{1EC2EABA-DA2F-459A-AA5B-D9C15D77C8EB}" type="pres">
      <dgm:prSet presAssocID="{7CE90559-FE5B-4EB7-B1DC-D53B813357FE}" presName="connectorText" presStyleLbl="sibTrans2D1" presStyleIdx="0" presStyleCnt="1"/>
      <dgm:spPr/>
    </dgm:pt>
    <dgm:pt modelId="{D1DFF275-053B-4E1B-BEF2-069F3CD0AFB1}" type="pres">
      <dgm:prSet presAssocID="{0AC34006-1220-4E78-AC76-4C5DAE6ECD4A}" presName="node" presStyleLbl="node1" presStyleIdx="1" presStyleCnt="2">
        <dgm:presLayoutVars>
          <dgm:bulletEnabled val="1"/>
        </dgm:presLayoutVars>
      </dgm:prSet>
      <dgm:spPr/>
    </dgm:pt>
  </dgm:ptLst>
  <dgm:cxnLst>
    <dgm:cxn modelId="{86B25A00-6E6E-45F5-8F37-79AC616A6A7F}" type="presOf" srcId="{7CE90559-FE5B-4EB7-B1DC-D53B813357FE}" destId="{BBD9F218-826A-4582-B32C-CD33E2336232}" srcOrd="0" destOrd="0" presId="urn:microsoft.com/office/officeart/2005/8/layout/process2"/>
    <dgm:cxn modelId="{8A80E925-DCFF-4F96-803B-B1D0013AFDFA}" srcId="{9DB89ECA-1F62-4BA6-BC68-43D6930BB7D5}" destId="{B03D1309-A931-4DFC-B205-DC48DF863F9C}" srcOrd="0" destOrd="0" parTransId="{74DE2ABC-774A-410C-A0A6-1BBA28BBBE81}" sibTransId="{7CE90559-FE5B-4EB7-B1DC-D53B813357FE}"/>
    <dgm:cxn modelId="{C0B3CE66-8863-43B7-A401-ACA3ADA945E1}" type="presOf" srcId="{9DB89ECA-1F62-4BA6-BC68-43D6930BB7D5}" destId="{391A2219-0920-40FF-93C9-45C6CFA2B450}" srcOrd="0" destOrd="0" presId="urn:microsoft.com/office/officeart/2005/8/layout/process2"/>
    <dgm:cxn modelId="{41F6868E-D83E-4A11-99AF-4AAFDD0FC996}" type="presOf" srcId="{B03D1309-A931-4DFC-B205-DC48DF863F9C}" destId="{EAB541B6-0E42-4733-97B5-11F84F18FA5A}" srcOrd="0" destOrd="0" presId="urn:microsoft.com/office/officeart/2005/8/layout/process2"/>
    <dgm:cxn modelId="{026FA2CE-1359-4FDC-94FF-A403F4F3A62A}" type="presOf" srcId="{0AC34006-1220-4E78-AC76-4C5DAE6ECD4A}" destId="{D1DFF275-053B-4E1B-BEF2-069F3CD0AFB1}" srcOrd="0" destOrd="0" presId="urn:microsoft.com/office/officeart/2005/8/layout/process2"/>
    <dgm:cxn modelId="{706C65D5-CB1A-446D-8E74-DAA86DA79670}" type="presOf" srcId="{7CE90559-FE5B-4EB7-B1DC-D53B813357FE}" destId="{1EC2EABA-DA2F-459A-AA5B-D9C15D77C8EB}" srcOrd="1" destOrd="0" presId="urn:microsoft.com/office/officeart/2005/8/layout/process2"/>
    <dgm:cxn modelId="{D8AB22EF-018A-4CA2-9739-C4943D632849}" srcId="{9DB89ECA-1F62-4BA6-BC68-43D6930BB7D5}" destId="{0AC34006-1220-4E78-AC76-4C5DAE6ECD4A}" srcOrd="1" destOrd="0" parTransId="{8CEFFD9A-47D8-45D0-90C3-40DDD2BBCF09}" sibTransId="{2C1881C2-8CEF-4F9C-B89C-FA6C91FC98A1}"/>
    <dgm:cxn modelId="{1B37A2A5-31F3-4B4C-B6E5-A2F6F3762035}" type="presParOf" srcId="{391A2219-0920-40FF-93C9-45C6CFA2B450}" destId="{EAB541B6-0E42-4733-97B5-11F84F18FA5A}" srcOrd="0" destOrd="0" presId="urn:microsoft.com/office/officeart/2005/8/layout/process2"/>
    <dgm:cxn modelId="{F551029A-A912-4DCC-8A44-2D6EE138645B}" type="presParOf" srcId="{391A2219-0920-40FF-93C9-45C6CFA2B450}" destId="{BBD9F218-826A-4582-B32C-CD33E2336232}" srcOrd="1" destOrd="0" presId="urn:microsoft.com/office/officeart/2005/8/layout/process2"/>
    <dgm:cxn modelId="{B3BDDD72-D958-48E8-A0CF-D437359261CD}" type="presParOf" srcId="{BBD9F218-826A-4582-B32C-CD33E2336232}" destId="{1EC2EABA-DA2F-459A-AA5B-D9C15D77C8EB}" srcOrd="0" destOrd="0" presId="urn:microsoft.com/office/officeart/2005/8/layout/process2"/>
    <dgm:cxn modelId="{05B87ADB-DD48-44B1-91AF-B4E996011F2B}" type="presParOf" srcId="{391A2219-0920-40FF-93C9-45C6CFA2B450}" destId="{D1DFF275-053B-4E1B-BEF2-069F3CD0AFB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69F4DD-29C9-4F78-9060-C2FBDB8953F5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2DB4BF9-D179-44DB-9E80-F9D62FACFFB3}" type="pres">
      <dgm:prSet presAssocID="{0269F4DD-29C9-4F78-9060-C2FBDB8953F5}" presName="outerComposite" presStyleCnt="0">
        <dgm:presLayoutVars>
          <dgm:chMax val="5"/>
          <dgm:dir/>
          <dgm:resizeHandles val="exact"/>
        </dgm:presLayoutVars>
      </dgm:prSet>
      <dgm:spPr/>
    </dgm:pt>
    <dgm:pt modelId="{E866AFDD-AEDC-4AAA-BB2A-668B43E4DCA8}" type="pres">
      <dgm:prSet presAssocID="{0269F4DD-29C9-4F78-9060-C2FBDB8953F5}" presName="dummyMaxCanvas" presStyleCnt="0">
        <dgm:presLayoutVars/>
      </dgm:prSet>
      <dgm:spPr/>
    </dgm:pt>
  </dgm:ptLst>
  <dgm:cxnLst>
    <dgm:cxn modelId="{A1FB4132-2448-4391-9DA3-66DC5EAA2212}" type="presOf" srcId="{0269F4DD-29C9-4F78-9060-C2FBDB8953F5}" destId="{62DB4BF9-D179-44DB-9E80-F9D62FACFFB3}" srcOrd="0" destOrd="0" presId="urn:microsoft.com/office/officeart/2005/8/layout/vProcess5"/>
    <dgm:cxn modelId="{090D489B-0E91-4C3C-95B2-EB0406C25EC4}" type="presParOf" srcId="{62DB4BF9-D179-44DB-9E80-F9D62FACFFB3}" destId="{E866AFDD-AEDC-4AAA-BB2A-668B43E4DCA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6DDB20-B50A-43E3-8812-94FB1AD884FE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820F59AC-8F46-4D85-9902-BCD5D8AF2D10}">
      <dgm:prSet phldrT="[Texto]" custT="1"/>
      <dgm:spPr/>
      <dgm:t>
        <a:bodyPr/>
        <a:lstStyle/>
        <a:p>
          <a:pPr>
            <a:buFont typeface="Symbol" panose="05050102010706020507" pitchFamily="18" charset="2"/>
            <a:buBlip>
              <a:blip xmlns:r="http://schemas.openxmlformats.org/officeDocument/2006/relationships" r:embed="rId1"/>
            </a:buBlip>
          </a:pPr>
          <a:r>
            <a:rPr lang="es-CO" sz="1800" b="1" dirty="0"/>
            <a:t>DURANTE</a:t>
          </a:r>
          <a:endParaRPr lang="es-CO" sz="1800" dirty="0"/>
        </a:p>
        <a:p>
          <a:pPr>
            <a:buFont typeface="Symbol" panose="05050102010706020507" pitchFamily="18" charset="2"/>
            <a:buBlip>
              <a:blip xmlns:r="http://schemas.openxmlformats.org/officeDocument/2006/relationships" r:embed="rId1"/>
            </a:buBlip>
          </a:pPr>
          <a:r>
            <a:rPr lang="es-CO" sz="1800" dirty="0"/>
            <a:t>Reglas de juego que garanticen la participación de los grupos de valor y el cumplimiento del objetivo de cada espacio de diálogo en la rendición de cuentas.</a:t>
          </a:r>
        </a:p>
        <a:p>
          <a:pPr>
            <a:buFont typeface="Symbol" panose="05050102010706020507" pitchFamily="18" charset="2"/>
            <a:buBlip>
              <a:blip xmlns:r="http://schemas.openxmlformats.org/officeDocument/2006/relationships" r:embed="rId1"/>
            </a:buBlip>
          </a:pPr>
          <a:r>
            <a:rPr lang="es-CO" sz="1800" dirty="0"/>
            <a:t>Forma como se documentarán los resultados del espacio de rendición de cuentas. (incluye procesos de evaluación de la ciudadanía) </a:t>
          </a:r>
        </a:p>
      </dgm:t>
    </dgm:pt>
    <dgm:pt modelId="{C094CE03-5B37-4CB3-8F00-DDFE9F4B4012}" type="parTrans" cxnId="{CF407353-6D05-4AF4-9BCA-CB5AEC162D17}">
      <dgm:prSet/>
      <dgm:spPr/>
      <dgm:t>
        <a:bodyPr/>
        <a:lstStyle/>
        <a:p>
          <a:endParaRPr lang="es-CO"/>
        </a:p>
      </dgm:t>
    </dgm:pt>
    <dgm:pt modelId="{BEC0FB7D-4FE6-490D-A98E-5872D7C7E268}" type="sibTrans" cxnId="{CF407353-6D05-4AF4-9BCA-CB5AEC162D17}">
      <dgm:prSet/>
      <dgm:spPr/>
      <dgm:t>
        <a:bodyPr/>
        <a:lstStyle/>
        <a:p>
          <a:endParaRPr lang="es-CO"/>
        </a:p>
      </dgm:t>
    </dgm:pt>
    <dgm:pt modelId="{796A6C2E-147D-402E-9BBF-8BC01E37C9B1}">
      <dgm:prSet phldrT="[Texto]" custT="1"/>
      <dgm:spPr/>
      <dgm:t>
        <a:bodyPr/>
        <a:lstStyle/>
        <a:p>
          <a:r>
            <a:rPr lang="es-CO" sz="1800" b="1" dirty="0"/>
            <a:t>DESPÚES</a:t>
          </a:r>
          <a:endParaRPr lang="es-CO" sz="1800" dirty="0"/>
        </a:p>
        <a:p>
          <a:r>
            <a:rPr lang="es-CO" sz="1800" dirty="0"/>
            <a:t>Forma como se informarán los resultados de los compromisos adquiridos con los asistentes para el seguimiento y control ciudadano.</a:t>
          </a:r>
        </a:p>
      </dgm:t>
    </dgm:pt>
    <dgm:pt modelId="{159EEEC0-2E24-423C-BFD9-044FD82E9E7A}" type="parTrans" cxnId="{466B5A26-2C71-46A2-BCC1-A0B988796272}">
      <dgm:prSet/>
      <dgm:spPr/>
      <dgm:t>
        <a:bodyPr/>
        <a:lstStyle/>
        <a:p>
          <a:endParaRPr lang="es-CO"/>
        </a:p>
      </dgm:t>
    </dgm:pt>
    <dgm:pt modelId="{C624C02C-9FB6-4AC1-8836-45ED4465ACE0}" type="sibTrans" cxnId="{466B5A26-2C71-46A2-BCC1-A0B988796272}">
      <dgm:prSet/>
      <dgm:spPr/>
      <dgm:t>
        <a:bodyPr/>
        <a:lstStyle/>
        <a:p>
          <a:endParaRPr lang="es-CO"/>
        </a:p>
      </dgm:t>
    </dgm:pt>
    <dgm:pt modelId="{E6727CDB-B85F-40C4-B31C-902B4DDDCFE2}" type="pres">
      <dgm:prSet presAssocID="{166DDB20-B50A-43E3-8812-94FB1AD884FE}" presName="Name0" presStyleCnt="0">
        <dgm:presLayoutVars>
          <dgm:dir/>
          <dgm:animLvl val="lvl"/>
          <dgm:resizeHandles val="exact"/>
        </dgm:presLayoutVars>
      </dgm:prSet>
      <dgm:spPr/>
    </dgm:pt>
    <dgm:pt modelId="{EE13AC91-3610-4640-AEC8-A2AEC76B6CDD}" type="pres">
      <dgm:prSet presAssocID="{820F59AC-8F46-4D85-9902-BCD5D8AF2D10}" presName="parTxOnly" presStyleLbl="node1" presStyleIdx="0" presStyleCnt="2" custScaleX="272343" custScaleY="220045">
        <dgm:presLayoutVars>
          <dgm:chMax val="0"/>
          <dgm:chPref val="0"/>
          <dgm:bulletEnabled val="1"/>
        </dgm:presLayoutVars>
      </dgm:prSet>
      <dgm:spPr/>
    </dgm:pt>
    <dgm:pt modelId="{4AC63A2B-34C2-4CD7-908A-493F6DE9E9E0}" type="pres">
      <dgm:prSet presAssocID="{BEC0FB7D-4FE6-490D-A98E-5872D7C7E268}" presName="parTxOnlySpace" presStyleCnt="0"/>
      <dgm:spPr/>
    </dgm:pt>
    <dgm:pt modelId="{1DD72F62-9CA5-498D-B95E-36B64E77846D}" type="pres">
      <dgm:prSet presAssocID="{796A6C2E-147D-402E-9BBF-8BC01E37C9B1}" presName="parTxOnly" presStyleLbl="node1" presStyleIdx="1" presStyleCnt="2" custScaleX="191091" custScaleY="239940" custLinFactNeighborX="88543" custLinFactNeighborY="1230">
        <dgm:presLayoutVars>
          <dgm:chMax val="0"/>
          <dgm:chPref val="0"/>
          <dgm:bulletEnabled val="1"/>
        </dgm:presLayoutVars>
      </dgm:prSet>
      <dgm:spPr/>
    </dgm:pt>
  </dgm:ptLst>
  <dgm:cxnLst>
    <dgm:cxn modelId="{4093741B-D72C-46CF-A622-19C77EEBB003}" type="presOf" srcId="{166DDB20-B50A-43E3-8812-94FB1AD884FE}" destId="{E6727CDB-B85F-40C4-B31C-902B4DDDCFE2}" srcOrd="0" destOrd="0" presId="urn:microsoft.com/office/officeart/2005/8/layout/chevron1"/>
    <dgm:cxn modelId="{466B5A26-2C71-46A2-BCC1-A0B988796272}" srcId="{166DDB20-B50A-43E3-8812-94FB1AD884FE}" destId="{796A6C2E-147D-402E-9BBF-8BC01E37C9B1}" srcOrd="1" destOrd="0" parTransId="{159EEEC0-2E24-423C-BFD9-044FD82E9E7A}" sibTransId="{C624C02C-9FB6-4AC1-8836-45ED4465ACE0}"/>
    <dgm:cxn modelId="{CF407353-6D05-4AF4-9BCA-CB5AEC162D17}" srcId="{166DDB20-B50A-43E3-8812-94FB1AD884FE}" destId="{820F59AC-8F46-4D85-9902-BCD5D8AF2D10}" srcOrd="0" destOrd="0" parTransId="{C094CE03-5B37-4CB3-8F00-DDFE9F4B4012}" sibTransId="{BEC0FB7D-4FE6-490D-A98E-5872D7C7E268}"/>
    <dgm:cxn modelId="{B1B4E294-CC02-4B34-A12B-82FF7738904B}" type="presOf" srcId="{796A6C2E-147D-402E-9BBF-8BC01E37C9B1}" destId="{1DD72F62-9CA5-498D-B95E-36B64E77846D}" srcOrd="0" destOrd="0" presId="urn:microsoft.com/office/officeart/2005/8/layout/chevron1"/>
    <dgm:cxn modelId="{57E9589C-6C40-4D70-843F-6E23A21F99EC}" type="presOf" srcId="{820F59AC-8F46-4D85-9902-BCD5D8AF2D10}" destId="{EE13AC91-3610-4640-AEC8-A2AEC76B6CDD}" srcOrd="0" destOrd="0" presId="urn:microsoft.com/office/officeart/2005/8/layout/chevron1"/>
    <dgm:cxn modelId="{4CF050CD-DC00-4582-9042-4CEBB63AACB1}" type="presParOf" srcId="{E6727CDB-B85F-40C4-B31C-902B4DDDCFE2}" destId="{EE13AC91-3610-4640-AEC8-A2AEC76B6CDD}" srcOrd="0" destOrd="0" presId="urn:microsoft.com/office/officeart/2005/8/layout/chevron1"/>
    <dgm:cxn modelId="{B356EE48-7FE0-4622-AE45-67D19C3AF1D3}" type="presParOf" srcId="{E6727CDB-B85F-40C4-B31C-902B4DDDCFE2}" destId="{4AC63A2B-34C2-4CD7-908A-493F6DE9E9E0}" srcOrd="1" destOrd="0" presId="urn:microsoft.com/office/officeart/2005/8/layout/chevron1"/>
    <dgm:cxn modelId="{CD0E635C-149F-4C78-B4B0-561DDD3E1058}" type="presParOf" srcId="{E6727CDB-B85F-40C4-B31C-902B4DDDCFE2}" destId="{1DD72F62-9CA5-498D-B95E-36B64E77846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69F4DD-29C9-4F78-9060-C2FBDB8953F5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0E51F85-6DEA-4CEA-B5A9-A3890D226559}">
      <dgm:prSet phldrT="[Texto]"/>
      <dgm:spPr/>
      <dgm:t>
        <a:bodyPr/>
        <a:lstStyle/>
        <a:p>
          <a:r>
            <a:rPr lang="es-CO" dirty="0"/>
            <a:t>3. </a:t>
          </a:r>
        </a:p>
        <a:p>
          <a:r>
            <a:rPr lang="es-CO" dirty="0"/>
            <a:t>Realizar acciones de capacitación, con los grupos de valor identificados, para la preparación previa a los espacios de diálogo definidos en el cronograma.</a:t>
          </a:r>
        </a:p>
      </dgm:t>
    </dgm:pt>
    <dgm:pt modelId="{773E4585-34DD-4500-9498-843ED3DF5BD2}" type="parTrans" cxnId="{B1C325F7-0FF4-4DDB-BDC8-8F136932E127}">
      <dgm:prSet/>
      <dgm:spPr/>
      <dgm:t>
        <a:bodyPr/>
        <a:lstStyle/>
        <a:p>
          <a:endParaRPr lang="es-CO"/>
        </a:p>
      </dgm:t>
    </dgm:pt>
    <dgm:pt modelId="{0EC82629-7D3C-44CD-A2C7-0B221F9A573F}" type="sibTrans" cxnId="{B1C325F7-0FF4-4DDB-BDC8-8F136932E127}">
      <dgm:prSet/>
      <dgm:spPr/>
      <dgm:t>
        <a:bodyPr/>
        <a:lstStyle/>
        <a:p>
          <a:endParaRPr lang="es-CO"/>
        </a:p>
      </dgm:t>
    </dgm:pt>
    <dgm:pt modelId="{62DB4BF9-D179-44DB-9E80-F9D62FACFFB3}" type="pres">
      <dgm:prSet presAssocID="{0269F4DD-29C9-4F78-9060-C2FBDB8953F5}" presName="outerComposite" presStyleCnt="0">
        <dgm:presLayoutVars>
          <dgm:chMax val="5"/>
          <dgm:dir/>
          <dgm:resizeHandles val="exact"/>
        </dgm:presLayoutVars>
      </dgm:prSet>
      <dgm:spPr/>
    </dgm:pt>
    <dgm:pt modelId="{E866AFDD-AEDC-4AAA-BB2A-668B43E4DCA8}" type="pres">
      <dgm:prSet presAssocID="{0269F4DD-29C9-4F78-9060-C2FBDB8953F5}" presName="dummyMaxCanvas" presStyleCnt="0">
        <dgm:presLayoutVars/>
      </dgm:prSet>
      <dgm:spPr/>
    </dgm:pt>
    <dgm:pt modelId="{F4A96562-6977-4172-AD8D-4B220FFF0249}" type="pres">
      <dgm:prSet presAssocID="{0269F4DD-29C9-4F78-9060-C2FBDB8953F5}" presName="OneNode_1" presStyleLbl="node1" presStyleIdx="0" presStyleCnt="1" custLinFactNeighborY="-5625">
        <dgm:presLayoutVars>
          <dgm:bulletEnabled val="1"/>
        </dgm:presLayoutVars>
      </dgm:prSet>
      <dgm:spPr/>
    </dgm:pt>
  </dgm:ptLst>
  <dgm:cxnLst>
    <dgm:cxn modelId="{A1FB4132-2448-4391-9DA3-66DC5EAA2212}" type="presOf" srcId="{0269F4DD-29C9-4F78-9060-C2FBDB8953F5}" destId="{62DB4BF9-D179-44DB-9E80-F9D62FACFFB3}" srcOrd="0" destOrd="0" presId="urn:microsoft.com/office/officeart/2005/8/layout/vProcess5"/>
    <dgm:cxn modelId="{AB18BF5F-EE7E-445B-BC5F-46DAD1194F08}" type="presOf" srcId="{E0E51F85-6DEA-4CEA-B5A9-A3890D226559}" destId="{F4A96562-6977-4172-AD8D-4B220FFF0249}" srcOrd="0" destOrd="0" presId="urn:microsoft.com/office/officeart/2005/8/layout/vProcess5"/>
    <dgm:cxn modelId="{B1C325F7-0FF4-4DDB-BDC8-8F136932E127}" srcId="{0269F4DD-29C9-4F78-9060-C2FBDB8953F5}" destId="{E0E51F85-6DEA-4CEA-B5A9-A3890D226559}" srcOrd="0" destOrd="0" parTransId="{773E4585-34DD-4500-9498-843ED3DF5BD2}" sibTransId="{0EC82629-7D3C-44CD-A2C7-0B221F9A573F}"/>
    <dgm:cxn modelId="{090D489B-0E91-4C3C-95B2-EB0406C25EC4}" type="presParOf" srcId="{62DB4BF9-D179-44DB-9E80-F9D62FACFFB3}" destId="{E866AFDD-AEDC-4AAA-BB2A-668B43E4DCA8}" srcOrd="0" destOrd="0" presId="urn:microsoft.com/office/officeart/2005/8/layout/vProcess5"/>
    <dgm:cxn modelId="{9B4AE9E7-266B-46EA-9A2D-BC514E0104AD}" type="presParOf" srcId="{62DB4BF9-D179-44DB-9E80-F9D62FACFFB3}" destId="{F4A96562-6977-4172-AD8D-4B220FFF0249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88970-6A70-4D54-8636-E2F9D53F1B30}">
      <dsp:nvSpPr>
        <dsp:cNvPr id="0" name=""/>
        <dsp:cNvSpPr/>
      </dsp:nvSpPr>
      <dsp:spPr>
        <a:xfrm>
          <a:off x="0" y="0"/>
          <a:ext cx="8299506" cy="7483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dirty="0">
              <a:solidFill>
                <a:schemeClr val="tx1"/>
              </a:solidFill>
            </a:rPr>
            <a:t>Rendición de Cuentas</a:t>
          </a:r>
          <a:endParaRPr lang="es-CO" sz="3600" b="1" kern="1200" dirty="0">
            <a:solidFill>
              <a:schemeClr val="tx1"/>
            </a:solidFill>
          </a:endParaRPr>
        </a:p>
      </dsp:txBody>
      <dsp:txXfrm>
        <a:off x="0" y="0"/>
        <a:ext cx="8299506" cy="748313"/>
      </dsp:txXfrm>
    </dsp:sp>
    <dsp:sp modelId="{167170A4-8056-47A0-98F5-8A6887F2A0EC}">
      <dsp:nvSpPr>
        <dsp:cNvPr id="0" name=""/>
        <dsp:cNvSpPr/>
      </dsp:nvSpPr>
      <dsp:spPr>
        <a:xfrm>
          <a:off x="0" y="1000022"/>
          <a:ext cx="4149753" cy="3221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La Caja de Previsión Social Municipal de Bucaramanga integra, promueve y fomenta dentro de sus estrategias del plan anticorrupción y atención al ciudadano   procesos de control social con el fin de incentivar y fortalecer en los afiliados y ciudadanía en general la capacidad de participación en la gestión pública frente a los riesgos de corrupción y falta de transparencia en la información</a:t>
          </a:r>
          <a:endParaRPr lang="es-CO" sz="1900" kern="1200" dirty="0"/>
        </a:p>
      </dsp:txBody>
      <dsp:txXfrm>
        <a:off x="0" y="1000022"/>
        <a:ext cx="4149753" cy="3221587"/>
      </dsp:txXfrm>
    </dsp:sp>
    <dsp:sp modelId="{EFBA9D43-472F-43C8-A882-5D4D407D4BEB}">
      <dsp:nvSpPr>
        <dsp:cNvPr id="0" name=""/>
        <dsp:cNvSpPr/>
      </dsp:nvSpPr>
      <dsp:spPr>
        <a:xfrm>
          <a:off x="4149753" y="985944"/>
          <a:ext cx="4149753" cy="3221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Así mismo la Caja de Previsión acoge el capítulo I de la ley 1757 de 2015 que establece que la rendición de cuentas “tiene como finalidad la búsqueda de la transparencia de la gestión de la administración pública y a partir de allí lograr la adopción de los principios de Buen Gobierno, eficiencia, eficacia, transparencia y rendición de cuentas, en la cotidianidad del servidor público” </a:t>
          </a:r>
        </a:p>
      </dsp:txBody>
      <dsp:txXfrm>
        <a:off x="4149753" y="985944"/>
        <a:ext cx="4149753" cy="3221587"/>
      </dsp:txXfrm>
    </dsp:sp>
    <dsp:sp modelId="{4A41DE97-B9BC-4D2F-8E4D-5166E2CC7BCF}">
      <dsp:nvSpPr>
        <dsp:cNvPr id="0" name=""/>
        <dsp:cNvSpPr/>
      </dsp:nvSpPr>
      <dsp:spPr>
        <a:xfrm>
          <a:off x="0" y="4559232"/>
          <a:ext cx="8299506" cy="35795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99498-BCBD-417E-ACBB-95C2B2872015}">
      <dsp:nvSpPr>
        <dsp:cNvPr id="0" name=""/>
        <dsp:cNvSpPr/>
      </dsp:nvSpPr>
      <dsp:spPr>
        <a:xfrm>
          <a:off x="0" y="238513"/>
          <a:ext cx="7924248" cy="5859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dirty="0">
              <a:solidFill>
                <a:schemeClr val="tx1"/>
              </a:solidFill>
            </a:rPr>
            <a:t>Rendición de Cuentas</a:t>
          </a:r>
          <a:endParaRPr lang="es-CO" sz="3600" b="1" kern="1200" dirty="0">
            <a:solidFill>
              <a:schemeClr val="tx1"/>
            </a:solidFill>
          </a:endParaRPr>
        </a:p>
      </dsp:txBody>
      <dsp:txXfrm>
        <a:off x="0" y="238513"/>
        <a:ext cx="7924248" cy="585912"/>
      </dsp:txXfrm>
    </dsp:sp>
    <dsp:sp modelId="{867B9F12-6D58-446D-919D-27E1584BA3E2}">
      <dsp:nvSpPr>
        <dsp:cNvPr id="0" name=""/>
        <dsp:cNvSpPr/>
      </dsp:nvSpPr>
      <dsp:spPr>
        <a:xfrm>
          <a:off x="0" y="900609"/>
          <a:ext cx="3962124" cy="3851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En este sentido la Caja de Previsión Social Municipal de Bucaramanga se compromete a atender los lineamientos del Departamento Administrativo de la Función Pública y la reglamentación vigente, CONPES 3654 de 2020 que reconoce la Rendición Pública de Cuentas como una herramienta para presentar a la ciudadanía de forma clara los resultados obtenidos por la entidad. </a:t>
          </a:r>
          <a:endParaRPr lang="es-CO" sz="1600" kern="1200" dirty="0"/>
        </a:p>
      </dsp:txBody>
      <dsp:txXfrm>
        <a:off x="0" y="900609"/>
        <a:ext cx="3962124" cy="3851276"/>
      </dsp:txXfrm>
    </dsp:sp>
    <dsp:sp modelId="{CDC2B0B4-1627-4737-9164-C9E65DBD5933}">
      <dsp:nvSpPr>
        <dsp:cNvPr id="0" name=""/>
        <dsp:cNvSpPr/>
      </dsp:nvSpPr>
      <dsp:spPr>
        <a:xfrm>
          <a:off x="3962124" y="900626"/>
          <a:ext cx="3962124" cy="38373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Y es así que desde esta perspectiva se fomentará el buen gobierno y el liderazgo institucional aplicando estrategias efectivas de divulgación, elección de espacios oportunos para la participación de doble vía con los afiliados y la ciudadanía en general, cumpliendo así con los principios básicos que rigen la rendición de cuentas de continuidad, permanencia, apertura y transparencia, amplia difusión  y visibilidad, así mismo fomentara un  lenguaje comprensible al afiliado y ciudadano, promoviendo el dialogo respetuoso e incentivando su participación.</a:t>
          </a:r>
          <a:endParaRPr lang="es-CO" sz="1600" kern="1200" dirty="0"/>
        </a:p>
      </dsp:txBody>
      <dsp:txXfrm>
        <a:off x="3962124" y="900626"/>
        <a:ext cx="3962124" cy="3837362"/>
      </dsp:txXfrm>
    </dsp:sp>
    <dsp:sp modelId="{95B822A0-DD38-4915-8D5D-BF4068C0D030}">
      <dsp:nvSpPr>
        <dsp:cNvPr id="0" name=""/>
        <dsp:cNvSpPr/>
      </dsp:nvSpPr>
      <dsp:spPr>
        <a:xfrm>
          <a:off x="0" y="4787874"/>
          <a:ext cx="7924248" cy="36037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A86C1-E01F-41E6-82D0-0EF676D1CB16}">
      <dsp:nvSpPr>
        <dsp:cNvPr id="0" name=""/>
        <dsp:cNvSpPr/>
      </dsp:nvSpPr>
      <dsp:spPr>
        <a:xfrm>
          <a:off x="4819373" y="-199470"/>
          <a:ext cx="4481690" cy="1975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1"/>
              </a:solidFill>
            </a:rPr>
            <a:t>  </a:t>
          </a:r>
          <a:r>
            <a:rPr lang="es-CO" sz="2400" b="1" kern="1200" dirty="0">
              <a:solidFill>
                <a:schemeClr val="tx1"/>
              </a:solidFill>
            </a:rPr>
            <a:t>Paso 1</a:t>
          </a:r>
          <a:r>
            <a:rPr lang="es-CO" sz="2400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1"/>
              </a:solidFill>
            </a:rPr>
            <a:t>Caracterización de grupos de valor </a:t>
          </a:r>
        </a:p>
      </dsp:txBody>
      <dsp:txXfrm>
        <a:off x="4877228" y="-141615"/>
        <a:ext cx="4365980" cy="1859606"/>
      </dsp:txXfrm>
    </dsp:sp>
    <dsp:sp modelId="{5689A101-9D67-40B8-8D01-4D880D6A02A1}">
      <dsp:nvSpPr>
        <dsp:cNvPr id="0" name=""/>
        <dsp:cNvSpPr/>
      </dsp:nvSpPr>
      <dsp:spPr>
        <a:xfrm rot="6631037" flipH="1" flipV="1">
          <a:off x="2421066" y="5203060"/>
          <a:ext cx="464401" cy="740491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kern="1200" dirty="0"/>
        </a:p>
      </dsp:txBody>
      <dsp:txXfrm rot="10800000">
        <a:off x="2560386" y="5351158"/>
        <a:ext cx="185761" cy="444295"/>
      </dsp:txXfrm>
    </dsp:sp>
    <dsp:sp modelId="{6AB27FFF-44A5-447E-9F1A-A486C2816B4C}">
      <dsp:nvSpPr>
        <dsp:cNvPr id="0" name=""/>
        <dsp:cNvSpPr/>
      </dsp:nvSpPr>
      <dsp:spPr>
        <a:xfrm>
          <a:off x="0" y="2636504"/>
          <a:ext cx="4362845" cy="26274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1"/>
              </a:solidFill>
            </a:rPr>
            <a:t>Identificar las principales demandas, necesidades o preferencias de información, canales de publicación y difusión más consultados por parte de los grupos de valor.</a:t>
          </a:r>
        </a:p>
      </dsp:txBody>
      <dsp:txXfrm>
        <a:off x="76956" y="2713460"/>
        <a:ext cx="4208933" cy="2473567"/>
      </dsp:txXfrm>
    </dsp:sp>
    <dsp:sp modelId="{68285FC1-7CAC-471A-99DB-EF5027AFF716}">
      <dsp:nvSpPr>
        <dsp:cNvPr id="0" name=""/>
        <dsp:cNvSpPr/>
      </dsp:nvSpPr>
      <dsp:spPr>
        <a:xfrm rot="18997213">
          <a:off x="3755708" y="1900581"/>
          <a:ext cx="1770433" cy="68989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kern="1200"/>
        </a:p>
      </dsp:txBody>
      <dsp:txXfrm>
        <a:off x="3962675" y="2038559"/>
        <a:ext cx="1356499" cy="413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541B6-0E42-4733-97B5-11F84F18FA5A}">
      <dsp:nvSpPr>
        <dsp:cNvPr id="0" name=""/>
        <dsp:cNvSpPr/>
      </dsp:nvSpPr>
      <dsp:spPr>
        <a:xfrm>
          <a:off x="2100923" y="0"/>
          <a:ext cx="3900487" cy="21669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/>
            <a:t>Paso 2.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0" kern="1200"/>
            <a:t>Conformar un equipo de trabajo que lidere el proceso de planeación e implementación del ejercicio de rendición de cuentas</a:t>
          </a:r>
          <a:endParaRPr lang="es-CO" sz="2200" b="0" kern="1200" dirty="0"/>
        </a:p>
      </dsp:txBody>
      <dsp:txXfrm>
        <a:off x="2164390" y="63467"/>
        <a:ext cx="3773553" cy="2040003"/>
      </dsp:txXfrm>
    </dsp:sp>
    <dsp:sp modelId="{BBD9F218-826A-4582-B32C-CD33E2336232}">
      <dsp:nvSpPr>
        <dsp:cNvPr id="0" name=""/>
        <dsp:cNvSpPr/>
      </dsp:nvSpPr>
      <dsp:spPr>
        <a:xfrm rot="5386431">
          <a:off x="3651031" y="2221442"/>
          <a:ext cx="813103" cy="975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/>
        </a:p>
      </dsp:txBody>
      <dsp:txXfrm rot="-5400000">
        <a:off x="3764565" y="2302451"/>
        <a:ext cx="585073" cy="569172"/>
      </dsp:txXfrm>
    </dsp:sp>
    <dsp:sp modelId="{D1DFF275-053B-4E1B-BEF2-069F3CD0AFB1}">
      <dsp:nvSpPr>
        <dsp:cNvPr id="0" name=""/>
        <dsp:cNvSpPr/>
      </dsp:nvSpPr>
      <dsp:spPr>
        <a:xfrm>
          <a:off x="2113756" y="3251067"/>
          <a:ext cx="3900487" cy="21669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0" kern="1200"/>
            <a:t>Generación y producción de información institucional asociada a los objetivos de la Entidad.</a:t>
          </a:r>
          <a:endParaRPr lang="es-CO" sz="2200" b="0" kern="1200" dirty="0"/>
        </a:p>
      </dsp:txBody>
      <dsp:txXfrm>
        <a:off x="2177223" y="3314534"/>
        <a:ext cx="3773553" cy="2040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3AC91-3610-4640-AEC8-A2AEC76B6CDD}">
      <dsp:nvSpPr>
        <dsp:cNvPr id="0" name=""/>
        <dsp:cNvSpPr/>
      </dsp:nvSpPr>
      <dsp:spPr>
        <a:xfrm>
          <a:off x="2131" y="1157274"/>
          <a:ext cx="7031331" cy="22724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CO" sz="1800" b="1" kern="1200" dirty="0"/>
            <a:t>DURANTE</a:t>
          </a:r>
          <a:endParaRPr lang="es-CO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CO" sz="1800" kern="1200" dirty="0"/>
            <a:t>Reglas de juego que garanticen la participación de los grupos de valor y el cumplimiento del objetivo de cada espacio de diálogo en la rendición de cuentas.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CO" sz="1800" kern="1200" dirty="0"/>
            <a:t>Forma como se documentarán los resultados del espacio de rendición de cuentas. (incluye procesos de evaluación de la ciudadanía) </a:t>
          </a:r>
        </a:p>
      </dsp:txBody>
      <dsp:txXfrm>
        <a:off x="1138352" y="1157274"/>
        <a:ext cx="4758889" cy="2272442"/>
      </dsp:txXfrm>
    </dsp:sp>
    <dsp:sp modelId="{1DD72F62-9CA5-498D-B95E-36B64E77846D}">
      <dsp:nvSpPr>
        <dsp:cNvPr id="0" name=""/>
        <dsp:cNvSpPr/>
      </dsp:nvSpPr>
      <dsp:spPr>
        <a:xfrm>
          <a:off x="6777415" y="1067247"/>
          <a:ext cx="4933573" cy="24779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DESPÚES</a:t>
          </a:r>
          <a:endParaRPr lang="es-CO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Forma como se informarán los resultados de los compromisos adquiridos con los asistentes para el seguimiento y control ciudadano.</a:t>
          </a:r>
        </a:p>
      </dsp:txBody>
      <dsp:txXfrm>
        <a:off x="8016366" y="1067247"/>
        <a:ext cx="2455672" cy="24779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96562-6977-4172-AD8D-4B220FFF0249}">
      <dsp:nvSpPr>
        <dsp:cNvPr id="0" name=""/>
        <dsp:cNvSpPr/>
      </dsp:nvSpPr>
      <dsp:spPr>
        <a:xfrm>
          <a:off x="0" y="1202266"/>
          <a:ext cx="9551963" cy="2709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/>
            <a:t>3.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/>
            <a:t>Realizar acciones de capacitación, con los grupos de valor identificados, para la preparación previa a los espacios de diálogo definidos en el cronograma.</a:t>
          </a:r>
        </a:p>
      </dsp:txBody>
      <dsp:txXfrm>
        <a:off x="79354" y="1281620"/>
        <a:ext cx="9393255" cy="2550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8AD4DC-8762-4F8B-88E7-275F326421B4}" type="datetime1">
              <a:rPr lang="es-ES" smtClean="0"/>
              <a:t>11/03/2024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200F-7D07-40FB-9F0B-70B4C786781E}" type="datetime1">
              <a:rPr lang="es-ES" smtClean="0"/>
              <a:pPr/>
              <a:t>11/03/2024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946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902BC-884A-5675-24FC-DAF300975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2F033B7-CEE3-8778-AAAC-B41C162F1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4C2E2F0-C242-1BB2-A7BA-C01077911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3F471F-D30B-DDB6-DA90-5E329CEB8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8238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4DEDE-C3C4-9BFE-BA23-56DEF7BA7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940197A-B2D5-78D7-BDB8-6B1C81A975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0A53102-F3B8-58F6-BBD3-2DE9F9DDF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F2F98F-D059-D50F-B8B9-57771FC72D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8334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8135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988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036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782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0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651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763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2018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079AF-AF70-CF14-B0F1-24EB59F9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4DA723B-6E0E-CB5B-319E-733032C163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B2A4322-AA67-3805-D0DB-370AB7F5C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B554EC-81FC-633A-D95B-EA47084269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618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E65B9-C29B-7B09-1060-1F0B2BA07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E31C9-1FAD-7505-A304-935D0486A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E0C68F-ADB0-A475-7B23-07E99E6B5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161C8F-76E0-69CF-6926-391C8D484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05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EL SUBTÍTULO SE ESCRIBE AQUÍ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704476" y="4229805"/>
            <a:ext cx="0" cy="343948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sor de diapositivas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Rectángulo 1" title="Decorativo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sp>
        <p:nvSpPr>
          <p:cNvPr id="9" name="Marcador de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EL SUBTÍTULO SE ESCRIBE AQUÍ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diapositiv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Rectángulo 1" title="Decorativo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sp>
        <p:nvSpPr>
          <p:cNvPr id="12" name="Marcador de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EL SUBTÍTULO SE ESCRIBE AQUÍ</a:t>
            </a:r>
          </a:p>
        </p:txBody>
      </p:sp>
      <p:sp>
        <p:nvSpPr>
          <p:cNvPr id="13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es-ES" noProof="0" dirty="0"/>
              <a:t>Agenda</a:t>
            </a:r>
          </a:p>
        </p:txBody>
      </p:sp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2" name="Marcador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3" name="Marcador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4" name="Marcador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5" name="Marcador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6" name="Marcador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42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2" name="Marcador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3" name="Marcador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4" name="Marcador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5" name="Marcador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6" name="Marcador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" name="Rectángulo 2" title="Decorativo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es-ES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2" name="Marcador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3" name="Marcador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4" name="Marcador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5" name="Marcador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6" name="Marcador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" name="Rectángulo 2" title="Decorativo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es-ES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imagen 28" title="Decorativo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Rectángulo 2" title="Decorativo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2" name="Marcador de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3" name="Marcador de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4" name="Marcador de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5" name="Marcador de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6" name="Marcador de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editar el patrón </a:t>
            </a:r>
            <a:br>
              <a:rPr lang="es-ES" noProof="0" dirty="0"/>
            </a:br>
            <a:r>
              <a:rPr lang="es-ES" noProof="0" dirty="0"/>
              <a:t>estilos de texto</a:t>
            </a:r>
          </a:p>
        </p:txBody>
      </p:sp>
      <p:sp>
        <p:nvSpPr>
          <p:cNvPr id="37" name="Marcador de texto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8" name="Marcador de texto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2</a:t>
            </a:r>
          </a:p>
        </p:txBody>
      </p:sp>
      <p:sp>
        <p:nvSpPr>
          <p:cNvPr id="39" name="Marcador de texto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3</a:t>
            </a:r>
          </a:p>
        </p:txBody>
      </p:sp>
      <p:sp>
        <p:nvSpPr>
          <p:cNvPr id="40" name="Marcador de texto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4</a:t>
            </a:r>
          </a:p>
        </p:txBody>
      </p:sp>
      <p:sp>
        <p:nvSpPr>
          <p:cNvPr id="41" name="Marcador de texto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5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es-ES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  <p:sp>
        <p:nvSpPr>
          <p:cNvPr id="9" name="Marcador de posición de imagen 5" title="Decorativo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es-ES" noProof="0" dirty="0"/>
              <a:t>Haga clic para agregar un título aquí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1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es-ES" noProof="0" dirty="0"/>
              <a:t>Haga clic para agregar un título aquí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1" name="Rectángulo 10" title="Decorativo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Haga clic para agregar un título aquí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2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GRACIAS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WWW.NOMBRESITIO.COM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 title="Decorativo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Rectángulo 2" title="Decorativo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Haga clic para agregar un título aquí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es-ES" noProof="0" dirty="0"/>
              <a:t>Haga clic para agregar un título aquí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 title="Decorativo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1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ES" noProof="0" dirty="0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Haga clic para agregar un título aquí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es-ES" noProof="0" dirty="0"/>
              <a:t>Haga clic para agregar un título aquí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ES" noProof="0" dirty="0"/>
          </a:p>
        </p:txBody>
      </p:sp>
      <p:sp>
        <p:nvSpPr>
          <p:cNvPr id="12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ES" noProof="0" dirty="0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Haga clic para agregar un título aquí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es-ES" noProof="0" dirty="0"/>
              <a:t>Haga clic para agregar un título aquí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ES" noProof="0" dirty="0"/>
          </a:p>
        </p:txBody>
      </p:sp>
      <p:sp>
        <p:nvSpPr>
          <p:cNvPr id="12" name="Título 1" title="Decorativo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es-ES" noProof="0" dirty="0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Haga clic para agregar un título aquí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es-ES" noProof="0" dirty="0"/>
              <a:t>Haga clic para agregar un título aquí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Haga clic para agregar un título aquí</a:t>
            </a:r>
          </a:p>
        </p:txBody>
      </p:sp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Haga clic para agregar un título aquí</a:t>
            </a:r>
          </a:p>
        </p:txBody>
      </p:sp>
      <p:sp>
        <p:nvSpPr>
          <p:cNvPr id="10" name="Forma 62" title="Decorativo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" name="Marcador de texto 6" title="Decorativo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es-ES" noProof="0" dirty="0"/>
              <a:t>Haga clic para </a:t>
            </a:r>
            <a:br>
              <a:rPr lang="es-ES" noProof="0" dirty="0"/>
            </a:br>
            <a:r>
              <a:rPr lang="es-ES" noProof="0" dirty="0"/>
              <a:t>Agregar título</a:t>
            </a:r>
          </a:p>
        </p:txBody>
      </p:sp>
      <p:sp>
        <p:nvSpPr>
          <p:cNvPr id="9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 title="Decorativo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6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 title="Decorativo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s-ES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</a:t>
            </a:r>
            <a:br>
              <a:rPr lang="es-ES" noProof="0" dirty="0"/>
            </a:br>
            <a:r>
              <a:rPr lang="es-ES" noProof="0" dirty="0"/>
              <a:t>Agregar título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Haga clic para agregar un título aquí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Estilo del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 title="Decorativo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sp>
        <p:nvSpPr>
          <p:cNvPr id="10" name="Marcador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EL SUBTÍTULO SE ESCRIBE AQUÍ</a:t>
            </a:r>
          </a:p>
        </p:txBody>
      </p:sp>
      <p:sp>
        <p:nvSpPr>
          <p:cNvPr id="11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Marcador de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eño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seño personaliz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eño personaliz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Rectángulo 4" title="Decorativo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Rectángulo 4" title="Decorativo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GRACIAS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WWW.NOMBRESITIO.COM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  <p:sp>
        <p:nvSpPr>
          <p:cNvPr id="2" name="Rectángulo 1" title="Decorativo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s-ES" noProof="0" dirty="0"/>
            </a:p>
          </p:txBody>
        </p:sp>
        <p:sp>
          <p:nvSpPr>
            <p:cNvPr id="6" name="MARCADOR DE POSICIÓN DE IMAGEN" title="Decorativo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es-ES" noProof="0" dirty="0"/>
            </a:p>
          </p:txBody>
        </p:sp>
      </p:grp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Encabezado de sección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s-ES" noProof="0" dirty="0"/>
            </a:p>
          </p:txBody>
        </p:sp>
        <p:sp>
          <p:nvSpPr>
            <p:cNvPr id="6" name="MARCADOR DE POSICIÓN DE IMAGEN" title="Decorativo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es-ES" noProof="0" dirty="0"/>
            </a:p>
          </p:txBody>
        </p:sp>
      </p:grp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2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Encabezado de sección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s-ES" noProof="0" dirty="0"/>
            </a:p>
          </p:txBody>
        </p:sp>
        <p:sp>
          <p:nvSpPr>
            <p:cNvPr id="6" name="MARCADOR DE POSICIÓN DE IMAGEN" title="Decorativo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es-ES" noProof="0" dirty="0"/>
            </a:p>
          </p:txBody>
        </p:sp>
      </p:grp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3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Encabezado de sección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 title="Decorativo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Encabezado de sección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 title="Decorativo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Encabezado de sección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 title="Decorativo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Encabezado de sección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 title="Decorativo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s-E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5" title="Decorativo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imagen 5" title="Decorativo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2" name="Marcador de posición de imagen 5" title="Decorativo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3" name="Marcador de posición de imagen 5" title="Decorativo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agregar el título de la diapositiva aquí</a:t>
            </a:r>
          </a:p>
        </p:txBody>
      </p:sp>
      <p:sp>
        <p:nvSpPr>
          <p:cNvPr id="25" name="Marcador de tex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dirty="0"/>
              <a:t>SUBTÍTULO AQUÍ</a:t>
            </a:r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507987" y="1535150"/>
            <a:ext cx="10663" cy="3378451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es-ES" noProof="0" dirty="0"/>
              <a:t>Haga clic para agregar el título de la diapositiva aquí</a:t>
            </a:r>
          </a:p>
        </p:txBody>
      </p:sp>
      <p:sp>
        <p:nvSpPr>
          <p:cNvPr id="20" name="Marcador de tex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dirty="0"/>
              <a:t>SUBTÍTULO AQUÍ</a:t>
            </a:r>
          </a:p>
        </p:txBody>
      </p:sp>
      <p:sp>
        <p:nvSpPr>
          <p:cNvPr id="24" name="Marcador de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8" name="Marcador de posición de imagen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9" name="Marcador de posición de imagen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 title="Decorativo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s-E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es-ES" noProof="0" dirty="0"/>
              <a:t>Haga clic para agregar el título de la diapositiva aquí</a:t>
            </a:r>
          </a:p>
        </p:txBody>
      </p:sp>
      <p:sp>
        <p:nvSpPr>
          <p:cNvPr id="6" name="Marcador de posición de imagen 5" title="Decorativo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1" name="Marcador de posición de imagen 5" title="Decorativo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5" title="Decorativo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Marcador de posición de imagen 5" title="Decorativo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EL SUBTÍTULO SE ESCRIBE AQUÍ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  <p:sp>
        <p:nvSpPr>
          <p:cNvPr id="7" name="Rectángulo 6" title="Decorativo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es-ES" noProof="0" dirty="0"/>
              <a:t>Haga clic para agregar el título de la diapositiva aquí</a:t>
            </a: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Marcador de posición de imagen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posición de imagen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imagen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 title="Decorativo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s-E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es-ES" noProof="0" dirty="0"/>
              <a:t>Haga clic para agregar el título de la diapositiva aquí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dirty="0"/>
              <a:t>SUBTÍTULO AQUÍ</a:t>
            </a:r>
          </a:p>
        </p:txBody>
      </p:sp>
      <p:sp>
        <p:nvSpPr>
          <p:cNvPr id="6" name="Marcador de posición de imagen 5" title="Decorativo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1" name="Marcador de posición de imagen 5" title="Decorativo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5" title="Decorativo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Marcador de posición de imagen 5" title="Decorativo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 title="Decorativo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6" name="Marcador de posición de imagen 4" title="Decorativo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" name="Marcador de posición de imagen 4" title="Decorativo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AGREGAR NOMBRE AQUÍ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texto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AGREGAR NOMBRE AQUÍ</a:t>
            </a:r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AGREGAR NOMBRE AQUÍ</a:t>
            </a:r>
          </a:p>
        </p:txBody>
      </p: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AGREGAR NOMBRE AQUÍ</a:t>
            </a:r>
          </a:p>
        </p:txBody>
      </p:sp>
      <p:sp>
        <p:nvSpPr>
          <p:cNvPr id="21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 title="Decorativo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Rectángulo 20" title="Decorativo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Rectángulo 27" title="Decorativo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0" name="Marcador de posición de imagen 4" title="Decorativo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2" name="Marcador de posición de imagen 4" title="Decorativo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3" name="Marcador de posición de imagen 4" title="Decorativo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6" name="Rectángulo 25" title="Decorativo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AGREGAR NOMBRE AQUÍ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texto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AGREGAR NOMBRE AQUÍ</a:t>
            </a:r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AGREGAR NOMBRE AQUÍ</a:t>
            </a: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AGREGAR NOMBRE AQUÍ</a:t>
            </a:r>
          </a:p>
        </p:txBody>
      </p:sp>
      <p:sp>
        <p:nvSpPr>
          <p:cNvPr id="31" name="Marcador de posición de imagen 4" title="Decorativo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agregar </a:t>
            </a:r>
            <a:br>
              <a:rPr lang="es-ES" noProof="0" dirty="0"/>
            </a:br>
            <a:r>
              <a:rPr lang="es-ES" noProof="0" dirty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dirty="0"/>
              <a:t>SUBTÍTULO AQUÍ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dirty="0"/>
              <a:t>Haga clic para agregar </a:t>
            </a:r>
            <a:br>
              <a:rPr lang="es-ES" noProof="0" dirty="0"/>
            </a:br>
            <a:r>
              <a:rPr lang="es-ES" noProof="0" dirty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dirty="0"/>
              <a:t>SUBTÍTULO AQUÍ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  <p:sp>
        <p:nvSpPr>
          <p:cNvPr id="7" name="Forma 62" title="Decorativo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dirty="0"/>
              <a:t>Haga clic para agregar </a:t>
            </a:r>
            <a:br>
              <a:rPr lang="es-ES" noProof="0" dirty="0"/>
            </a:br>
            <a:r>
              <a:rPr lang="es-ES" noProof="0" dirty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dirty="0"/>
              <a:t>SUBTÍTULO AQUÍ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dirty="0"/>
              <a:t>Haga clic para agregar </a:t>
            </a:r>
            <a:br>
              <a:rPr lang="es-ES" noProof="0" dirty="0"/>
            </a:br>
            <a:r>
              <a:rPr lang="es-ES" noProof="0" dirty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dirty="0"/>
              <a:t>SUBTÍTULO AQUÍ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s-ES" noProof="0" dirty="0"/>
              <a:t>Haga clic para agregar </a:t>
            </a:r>
            <a:br>
              <a:rPr lang="es-ES" noProof="0" dirty="0"/>
            </a:br>
            <a:r>
              <a:rPr lang="es-ES" noProof="0" dirty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s-ES" noProof="0" dirty="0"/>
              <a:t>Haga clic para agregar </a:t>
            </a:r>
            <a:br>
              <a:rPr lang="es-ES" noProof="0" dirty="0"/>
            </a:br>
            <a:r>
              <a:rPr lang="es-ES" noProof="0" dirty="0"/>
              <a:t>Título de diapositiva 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gráfico 2" title="Decorativo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  <p:sp>
        <p:nvSpPr>
          <p:cNvPr id="4" name="Marcador de posición de imagen 3" title="Decorativo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 con imag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EL SUBTÍTULO SE ESCRIBE AQUÍ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  <p:sp>
        <p:nvSpPr>
          <p:cNvPr id="7" name="Rectángulo 6" title="Decorativo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es-ES" noProof="0" dirty="0"/>
              <a:t>HAGA CLIC PARA MODIFICAR EL ESTILO DEL TÍTULO DEL PATRÓN</a:t>
            </a:r>
          </a:p>
        </p:txBody>
      </p:sp>
      <p:sp>
        <p:nvSpPr>
          <p:cNvPr id="11" name="Marcador de texto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dirty="0"/>
              <a:t>SUBTÍTULO AQUÍ</a:t>
            </a:r>
          </a:p>
        </p:txBody>
      </p:sp>
      <p:sp>
        <p:nvSpPr>
          <p:cNvPr id="4" name="Marcador de posición de tabla 3" title="Decorativo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tabla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Marcador de posición de imagen 6" title="Decorativo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6" name="Marcador de posición de imagen 6" title="Decorativo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" name="Marcador de posición de imagen 6" title="Decorativo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 dirty="0"/>
              <a:t>Haga clic para agregar </a:t>
            </a:r>
            <a:br>
              <a:rPr lang="es-ES" noProof="0" dirty="0"/>
            </a:br>
            <a:r>
              <a:rPr lang="es-ES" noProof="0" dirty="0"/>
              <a:t>Título de diapositiva aquí</a:t>
            </a:r>
          </a:p>
        </p:txBody>
      </p:sp>
      <p:sp>
        <p:nvSpPr>
          <p:cNvPr id="10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6" title="Decorativo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6" name="Marcador de posición de imagen 6" title="Decorativo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 dirty="0"/>
              <a:t>Haga clic para agregar </a:t>
            </a:r>
            <a:br>
              <a:rPr lang="es-ES" noProof="0" dirty="0"/>
            </a:br>
            <a:r>
              <a:rPr lang="es-ES" noProof="0" dirty="0"/>
              <a:t>Título de diapositiva aquí</a:t>
            </a:r>
          </a:p>
        </p:txBody>
      </p:sp>
      <p:sp>
        <p:nvSpPr>
          <p:cNvPr id="10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4" title="Decorativo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imagen 4" title="Decorativo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imagen 4" title="Decorativo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6" name="Marcador de posición de imagen 4" title="Decorativo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" name="Marcador de posición de imagen 4" title="Decorativo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" name="Marcador de posición de imagen 4" title="Decorativo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Rectángulo 1" title="Decorativo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 title="Decorativo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 title="Decorativo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 title="Decorativo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 con imag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EL SUBTÍTULO SE ESCRIBE AQUÍ</a:t>
            </a:r>
          </a:p>
        </p:txBody>
      </p:sp>
      <p:sp>
        <p:nvSpPr>
          <p:cNvPr id="5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  <p:sp>
        <p:nvSpPr>
          <p:cNvPr id="7" name="Rectángulo 6" title="Decorativo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diapositivas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sp>
        <p:nvSpPr>
          <p:cNvPr id="9" name="Marcador de texto 12" title="Decorativo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EL SUBTÍTULO SE ESCRIBE AQUÍ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sor de diapositivas con imag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4" title="Decorativo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sp>
        <p:nvSpPr>
          <p:cNvPr id="9" name="Marcador de texto 12" title="Decorativo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EL SUBTÍTULO SE ESCRIBE AQUÍ</a:t>
            </a:r>
          </a:p>
        </p:txBody>
      </p:sp>
      <p:sp>
        <p:nvSpPr>
          <p:cNvPr id="6" name="Forma 62" title="Decorativo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500" noProof="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858C048-9F88-3AC1-2192-737488206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47" t="13054" r="8083" b="13520"/>
          <a:stretch/>
        </p:blipFill>
        <p:spPr>
          <a:xfrm>
            <a:off x="4950165" y="0"/>
            <a:ext cx="7241835" cy="46257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37721"/>
            <a:ext cx="10876879" cy="891250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pPr rtl="0"/>
            <a:r>
              <a:rPr lang="es-ES" sz="4000" dirty="0">
                <a:solidFill>
                  <a:schemeClr val="tx1"/>
                </a:solidFill>
              </a:rPr>
              <a:t>Estrategia de Rendición de Cuentas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6125744"/>
            <a:ext cx="9575800" cy="3385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s-ES" b="1" dirty="0">
                <a:solidFill>
                  <a:schemeClr val="tx1"/>
                </a:solidFill>
              </a:rPr>
              <a:t>Gestión por valores para el resultado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D9E1CDC-1805-D849-48E1-DB78D322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968" y="3582339"/>
            <a:ext cx="962664" cy="76519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09DB57-D342-E8CA-7A61-26F086C25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70" y="1596121"/>
            <a:ext cx="4389240" cy="17383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BA090C7-F9D2-0C37-3CF3-BDB8C54A2F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44" y="529525"/>
            <a:ext cx="714375" cy="8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6C764-D1D1-59C9-59C6-3DDBD4982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312252-D10C-5F86-FC7A-6DBFA8411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1" y="403136"/>
            <a:ext cx="714375" cy="848358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3467F55-C5FB-261E-BF73-F34F47B31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739958"/>
              </p:ext>
            </p:extLst>
          </p:nvPr>
        </p:nvGraphicFramePr>
        <p:xfrm>
          <a:off x="1308295" y="719666"/>
          <a:ext cx="95519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264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4454-0DCE-E9AE-DD96-A27B72727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A193F39-6518-6B69-A06E-55182EF294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87119" y="224813"/>
            <a:ext cx="3977648" cy="731694"/>
          </a:xfrm>
        </p:spPr>
        <p:txBody>
          <a:bodyPr rtlCol="0">
            <a:noAutofit/>
          </a:bodyPr>
          <a:lstStyle/>
          <a:p>
            <a:pPr rtl="0"/>
            <a:r>
              <a:rPr lang="es-CO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Realizar acciones de capacitación, con los grupos de valor identificados, para la preparación previa a los espacios de diálogo definidos en el cronograma.</a:t>
            </a:r>
            <a:endParaRPr lang="es-ES" sz="1600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F3DB3B2F-88F5-60B0-A7F6-02799DA957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55219" y="1295286"/>
            <a:ext cx="3977648" cy="731694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C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Definir un esquema de seguimiento al cumplimiento de los compromisos adquiridos en el cronograma.</a:t>
            </a:r>
            <a:endParaRPr lang="es-ES" dirty="0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F804D0ED-E96A-AFAC-F274-FE2A3DC2D3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2532" y="2594127"/>
            <a:ext cx="3977648" cy="731694"/>
          </a:xfrm>
        </p:spPr>
        <p:txBody>
          <a:bodyPr rtlCol="0">
            <a:noAutofit/>
          </a:bodyPr>
          <a:lstStyle/>
          <a:p>
            <a:pPr rtl="0"/>
            <a:r>
              <a:rPr lang="es-CO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Producir y divulgar la información sobre el avance en los compromisos adquiridos en los espacios de diálogo y las acciones de mejoramiento en la gestión de la entidad (Planes de mejora) con base la ruta previamente definida para desarrollar los espacios de diálogo</a:t>
            </a:r>
            <a:endParaRPr lang="es-ES" sz="1600" dirty="0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467D7A2A-00DC-F858-FBCB-192E910BAE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92250" y="4214071"/>
            <a:ext cx="3977648" cy="731694"/>
          </a:xfrm>
        </p:spPr>
        <p:txBody>
          <a:bodyPr rtlCol="0">
            <a:noAutofit/>
          </a:bodyPr>
          <a:lstStyle/>
          <a:p>
            <a:pPr rtl="0"/>
            <a:r>
              <a:rPr lang="es-CO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Analizar las recomendaciones realizadas por los órganos de control frente a los informes de rendición de cuentas y establecer correctivos que optimicen la gestión y faciliten el cumplimiento de las metas de la entidad</a:t>
            </a:r>
            <a:endParaRPr lang="es-ES" sz="1600" dirty="0"/>
          </a:p>
        </p:txBody>
      </p:sp>
      <p:pic>
        <p:nvPicPr>
          <p:cNvPr id="40" name="Marcador de posición de imagen 39" title="Decorativo">
            <a:extLst>
              <a:ext uri="{FF2B5EF4-FFF2-40B4-BE49-F238E27FC236}">
                <a16:creationId xmlns:a16="http://schemas.microsoft.com/office/drawing/2014/main" id="{E9C24C0D-C71F-07AF-96C5-187476368C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4976" t="-18769" r="-20858" b="-17066"/>
          <a:stretch/>
        </p:blipFill>
        <p:spPr>
          <a:xfrm>
            <a:off x="6179201" y="178167"/>
            <a:ext cx="885235" cy="885235"/>
          </a:xfrm>
          <a:prstGeom prst="rect">
            <a:avLst/>
          </a:prstGeom>
        </p:spPr>
      </p:pic>
      <p:pic>
        <p:nvPicPr>
          <p:cNvPr id="41" name="Marcador de posición de imagen 40" title="Decorativo">
            <a:extLst>
              <a:ext uri="{FF2B5EF4-FFF2-40B4-BE49-F238E27FC236}">
                <a16:creationId xmlns:a16="http://schemas.microsoft.com/office/drawing/2014/main" id="{BD83DFE3-50FC-DFC5-9068-D3A2E858D2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860" t="-15649" r="-14314" b="-12525"/>
          <a:stretch/>
        </p:blipFill>
        <p:spPr>
          <a:xfrm>
            <a:off x="6179200" y="1275412"/>
            <a:ext cx="885235" cy="885235"/>
          </a:xfrm>
          <a:prstGeom prst="rect">
            <a:avLst/>
          </a:prstGeom>
        </p:spPr>
      </p:pic>
      <p:pic>
        <p:nvPicPr>
          <p:cNvPr id="42" name="Marcador de posición de imagen 41" title="Decorativo">
            <a:extLst>
              <a:ext uri="{FF2B5EF4-FFF2-40B4-BE49-F238E27FC236}">
                <a16:creationId xmlns:a16="http://schemas.microsoft.com/office/drawing/2014/main" id="{AB61FD93-AB70-F627-668F-61F7F94B8F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524" t="-8482" r="-20795" b="-8139"/>
          <a:stretch/>
        </p:blipFill>
        <p:spPr>
          <a:xfrm>
            <a:off x="6258673" y="2449863"/>
            <a:ext cx="885235" cy="885235"/>
          </a:xfrm>
          <a:prstGeom prst="rect">
            <a:avLst/>
          </a:prstGeom>
        </p:spPr>
      </p:pic>
      <p:pic>
        <p:nvPicPr>
          <p:cNvPr id="43" name="Marcador de posición de imagen 42" title="Decorativo">
            <a:extLst>
              <a:ext uri="{FF2B5EF4-FFF2-40B4-BE49-F238E27FC236}">
                <a16:creationId xmlns:a16="http://schemas.microsoft.com/office/drawing/2014/main" id="{A97C6B27-5C49-6E6D-1EF1-7D5C02FAE54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214" t="-9857" r="-9487" b="-7844"/>
          <a:stretch/>
        </p:blipFill>
        <p:spPr>
          <a:xfrm>
            <a:off x="6298927" y="4043862"/>
            <a:ext cx="885235" cy="8852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E032B65-1ECC-837F-63FC-3BF6F769BA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767" y="149928"/>
            <a:ext cx="714375" cy="848358"/>
          </a:xfrm>
          <a:prstGeom prst="rect">
            <a:avLst/>
          </a:prstGeom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93D59254-F6B9-825D-6D6A-983C6EAF2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446" y="3498850"/>
            <a:ext cx="4846638" cy="2560638"/>
          </a:xfrm>
        </p:spPr>
        <p:txBody>
          <a:bodyPr rtlCol="0"/>
          <a:lstStyle/>
          <a:p>
            <a:pPr rtl="0"/>
            <a:r>
              <a:rPr lang="es-ES" sz="4000" b="1" dirty="0">
                <a:solidFill>
                  <a:schemeClr val="tx1"/>
                </a:solidFill>
              </a:rPr>
              <a:t>Responsabilidades</a:t>
            </a:r>
          </a:p>
        </p:txBody>
      </p:sp>
      <p:pic>
        <p:nvPicPr>
          <p:cNvPr id="14" name="Marcador de posición de imagen 39" title="Decorativo">
            <a:extLst>
              <a:ext uri="{FF2B5EF4-FFF2-40B4-BE49-F238E27FC236}">
                <a16:creationId xmlns:a16="http://schemas.microsoft.com/office/drawing/2014/main" id="{90FA0A88-E7A4-7638-879C-BAC78C7658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4976" t="-18769" r="-20858" b="-17066"/>
          <a:stretch/>
        </p:blipFill>
        <p:spPr>
          <a:xfrm>
            <a:off x="6298926" y="5582588"/>
            <a:ext cx="885235" cy="88523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</p:pic>
      <p:sp>
        <p:nvSpPr>
          <p:cNvPr id="4" name="Marcador de texto 21">
            <a:extLst>
              <a:ext uri="{FF2B5EF4-FFF2-40B4-BE49-F238E27FC236}">
                <a16:creationId xmlns:a16="http://schemas.microsoft.com/office/drawing/2014/main" id="{A8322FDD-B7CF-8909-CB6E-6DAFBB8D12F6}"/>
              </a:ext>
            </a:extLst>
          </p:cNvPr>
          <p:cNvSpPr txBox="1">
            <a:spLocks/>
          </p:cNvSpPr>
          <p:nvPr/>
        </p:nvSpPr>
        <p:spPr>
          <a:xfrm>
            <a:off x="7292250" y="5736129"/>
            <a:ext cx="3977648" cy="731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</a:rPr>
              <a:t>Evaluar y verificar, por parte de la oficina de control interno, el cumplimiento de la estrategia de rendición de cuentas incluyendo la eficacia y pertinencia de los mecanismos de participación ciudadana establecidos en el cronograma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7595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Marcador de posición de imagen 23" descr="Foto del miembro" title="Decorativo">
            <a:extLst>
              <a:ext uri="{FF2B5EF4-FFF2-40B4-BE49-F238E27FC236}">
                <a16:creationId xmlns:a16="http://schemas.microsoft.com/office/drawing/2014/main" id="{28471B48-B5D4-4311-8051-3D8458674D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Marcador de posición de imagen 27" descr="Foto del miembro" title="Decorativo">
            <a:extLst>
              <a:ext uri="{FF2B5EF4-FFF2-40B4-BE49-F238E27FC236}">
                <a16:creationId xmlns:a16="http://schemas.microsoft.com/office/drawing/2014/main" id="{10D7B446-4830-437D-90F2-78FF39F842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Marcador de posición de imagen 29" descr="Foto del miembro" title="Decorativo">
            <a:extLst>
              <a:ext uri="{FF2B5EF4-FFF2-40B4-BE49-F238E27FC236}">
                <a16:creationId xmlns:a16="http://schemas.microsoft.com/office/drawing/2014/main" id="{7453335E-1D5E-4FDC-8418-75FFB424DE6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Marcador de posición de imagen 25" descr="Foto del miembro" title="Decorativo">
            <a:extLst>
              <a:ext uri="{FF2B5EF4-FFF2-40B4-BE49-F238E27FC236}">
                <a16:creationId xmlns:a16="http://schemas.microsoft.com/office/drawing/2014/main" id="{1507C138-F295-471C-A7C2-F827C437DE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A090C7-F9D2-0C37-3CF3-BDB8C54A2F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3" y="488225"/>
            <a:ext cx="714375" cy="8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5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D81EF999-A884-4768-A0F6-4A5244B2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2725" y="1260389"/>
            <a:ext cx="2816352" cy="3173816"/>
          </a:xfrm>
        </p:spPr>
      </p:pic>
      <p:pic>
        <p:nvPicPr>
          <p:cNvPr id="36" name="Marcador de posición de imagen 35">
            <a:extLst>
              <a:ext uri="{FF2B5EF4-FFF2-40B4-BE49-F238E27FC236}">
                <a16:creationId xmlns:a16="http://schemas.microsoft.com/office/drawing/2014/main" id="{6CBE990D-619E-4EC3-8E3B-3235FF408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5" name="Marcador de posición de imagen 13" descr="3 mujeres en un debate" title="Decorativo">
            <a:extLst>
              <a:ext uri="{FF2B5EF4-FFF2-40B4-BE49-F238E27FC236}">
                <a16:creationId xmlns:a16="http://schemas.microsoft.com/office/drawing/2014/main" id="{15E558B1-9F51-4146-A449-BF38892A84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179737" y="4586414"/>
            <a:ext cx="2817564" cy="2271585"/>
          </a:xfrm>
        </p:spPr>
      </p:pic>
      <p:sp>
        <p:nvSpPr>
          <p:cNvPr id="54" name="Título 53" hidden="1">
            <a:extLst>
              <a:ext uri="{FF2B5EF4-FFF2-40B4-BE49-F238E27FC236}">
                <a16:creationId xmlns:a16="http://schemas.microsoft.com/office/drawing/2014/main" id="{4C6A162B-A7A0-49BC-B7CB-0A66DC4171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571500"/>
            <a:ext cx="10515600" cy="555625"/>
          </a:xfrm>
        </p:spPr>
        <p:txBody>
          <a:bodyPr rtlCol="0">
            <a:normAutofit/>
          </a:bodyPr>
          <a:lstStyle/>
          <a:p>
            <a:pPr rtl="0"/>
            <a:r>
              <a:rPr lang="es" sz="2000">
                <a:solidFill>
                  <a:schemeClr val="bg1">
                    <a:lumMod val="85000"/>
                  </a:schemeClr>
                </a:solidFill>
              </a:rPr>
              <a:t>Photo Collage</a:t>
            </a:r>
          </a:p>
        </p:txBody>
      </p:sp>
      <p:pic>
        <p:nvPicPr>
          <p:cNvPr id="13" name="Marcador de posición de imagen 5">
            <a:extLst>
              <a:ext uri="{FF2B5EF4-FFF2-40B4-BE49-F238E27FC236}">
                <a16:creationId xmlns:a16="http://schemas.microsoft.com/office/drawing/2014/main" id="{C1F0D4FA-A491-4D35-84B8-333978500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77889" y="2030436"/>
            <a:ext cx="2817564" cy="2403769"/>
          </a:xfrm>
        </p:spPr>
      </p:pic>
      <p:pic>
        <p:nvPicPr>
          <p:cNvPr id="15" name="Marcador de posición de imagen 14" descr="Dos mujeres conversando" title="Decorativo">
            <a:extLst>
              <a:ext uri="{FF2B5EF4-FFF2-40B4-BE49-F238E27FC236}">
                <a16:creationId xmlns:a16="http://schemas.microsoft.com/office/drawing/2014/main" id="{6E7929E0-03DA-4DB9-A1CD-6B898CCC0F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Marcador de posición de imagen 11">
            <a:extLst>
              <a:ext uri="{FF2B5EF4-FFF2-40B4-BE49-F238E27FC236}">
                <a16:creationId xmlns:a16="http://schemas.microsoft.com/office/drawing/2014/main" id="{F0C1B8B8-F1A3-42A5-8865-E0498306B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A090C7-F9D2-0C37-3CF3-BDB8C54A2F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670" y="5382261"/>
            <a:ext cx="714375" cy="8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title="Decorativo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712201" y="600011"/>
            <a:ext cx="3379786" cy="523240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A090C7-F9D2-0C37-3CF3-BDB8C54A2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0" y="344658"/>
            <a:ext cx="714375" cy="848358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51CDAB2-9EAE-35B0-9437-B757591C9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468065"/>
              </p:ext>
            </p:extLst>
          </p:nvPr>
        </p:nvGraphicFramePr>
        <p:xfrm>
          <a:off x="281354" y="1399711"/>
          <a:ext cx="8299506" cy="5113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pic>
        <p:nvPicPr>
          <p:cNvPr id="7" name="Marcador de posición de imagen 6" title="Decorativo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27" y="152401"/>
            <a:ext cx="3523423" cy="3206186"/>
          </a:xfrm>
        </p:spPr>
      </p:pic>
      <p:pic>
        <p:nvPicPr>
          <p:cNvPr id="9" name="Marcador de posición de imagen 8" title="Decorativo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8451" y="3358587"/>
            <a:ext cx="3523423" cy="3206186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A090C7-F9D2-0C37-3CF3-BDB8C54A2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216" y="274939"/>
            <a:ext cx="714375" cy="84835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6CBCF09-EC64-41E8-BB09-0658DE69F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592886"/>
              </p:ext>
            </p:extLst>
          </p:nvPr>
        </p:nvGraphicFramePr>
        <p:xfrm>
          <a:off x="4060326" y="854874"/>
          <a:ext cx="7924248" cy="514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 title="Decorativo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" r="53"/>
          <a:stretch/>
        </p:blipFill>
        <p:spPr>
          <a:xfrm>
            <a:off x="5078575" y="3429000"/>
            <a:ext cx="7113425" cy="3429000"/>
          </a:xfr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898C5A32-7D8D-4967-742F-A233C298B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28649"/>
              </p:ext>
            </p:extLst>
          </p:nvPr>
        </p:nvGraphicFramePr>
        <p:xfrm>
          <a:off x="432713" y="996306"/>
          <a:ext cx="9301064" cy="557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32" y="855629"/>
            <a:ext cx="3628396" cy="2394491"/>
          </a:xfrm>
        </p:spPr>
        <p:txBody>
          <a:bodyPr rtlCol="0">
            <a:normAutofit/>
          </a:bodyPr>
          <a:lstStyle/>
          <a:p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Información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A090C7-F9D2-0C37-3CF3-BDB8C54A2F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25" y="389247"/>
            <a:ext cx="714375" cy="8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rcador de posición de imagen 18" title="Decorativo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A090C7-F9D2-0C37-3CF3-BDB8C54A2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5" y="336925"/>
            <a:ext cx="714375" cy="848358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6DC062AE-551C-C6D7-3308-CC2D11A00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144582"/>
              </p:ext>
            </p:extLst>
          </p:nvPr>
        </p:nvGraphicFramePr>
        <p:xfrm>
          <a:off x="2032000" y="3391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9B889A2A-2BF8-5DAE-AE36-62BF3E209F0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10"/>
          <a:srcRect l="7246" r="72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title="Decorativo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</p:spPr>
      </p:pic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4887474" y="2458704"/>
            <a:ext cx="7304526" cy="2196780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tx1"/>
                </a:solidFill>
              </a:rPr>
              <a:t>Diálogo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A090C7-F9D2-0C37-3CF3-BDB8C54A2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575" y="358440"/>
            <a:ext cx="714375" cy="8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2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A090C7-F9D2-0C37-3CF3-BDB8C54A2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1" y="403136"/>
            <a:ext cx="714375" cy="84835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659B34C3-AF9F-FA93-4C99-89AFFE81DF60}"/>
              </a:ext>
            </a:extLst>
          </p:cNvPr>
          <p:cNvGrpSpPr/>
          <p:nvPr/>
        </p:nvGrpSpPr>
        <p:grpSpPr>
          <a:xfrm>
            <a:off x="1537369" y="583682"/>
            <a:ext cx="9676595" cy="2297861"/>
            <a:chOff x="0" y="2709333"/>
            <a:chExt cx="9676595" cy="2709333"/>
          </a:xfrm>
          <a:scene3d>
            <a:camera prst="orthographicFront"/>
            <a:lightRig rig="flat" dir="t"/>
          </a:scene3d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1D38DCBA-1331-999B-78F9-772C1F27ADA6}"/>
                </a:ext>
              </a:extLst>
            </p:cNvPr>
            <p:cNvSpPr/>
            <p:nvPr/>
          </p:nvSpPr>
          <p:spPr>
            <a:xfrm>
              <a:off x="0" y="2709333"/>
              <a:ext cx="9551963" cy="270933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79B21DF0-1E34-44E3-F943-47E48B21271A}"/>
                </a:ext>
              </a:extLst>
            </p:cNvPr>
            <p:cNvSpPr txBox="1"/>
            <p:nvPr/>
          </p:nvSpPr>
          <p:spPr>
            <a:xfrm>
              <a:off x="283340" y="2709333"/>
              <a:ext cx="9393255" cy="25506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s-CO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s-CO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10000"/>
                </a:lnSpc>
                <a:spcAft>
                  <a:spcPts val="1500"/>
                </a:spcAft>
              </a:pPr>
              <a:r>
                <a:rPr lang="es-CO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Diseñar y divulgar el cronograma que identifica y define los estrategias y medios que se emplearán para rendir cuentas: </a:t>
              </a:r>
            </a:p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s-CO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s-CO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) Sobre los temas de interés priorizados</a:t>
              </a:r>
            </a:p>
            <a:p>
              <a:pPr algn="ctr"/>
              <a:r>
                <a:rPr lang="es-CO" dirty="0">
                  <a:ea typeface="Times New Roman" panose="02020603050405020304" pitchFamily="18" charset="0"/>
                </a:rPr>
                <a:t>b</a:t>
              </a:r>
              <a:r>
                <a:rPr lang="es-CO" dirty="0">
                  <a:effectLst/>
                  <a:ea typeface="Times New Roman" panose="02020603050405020304" pitchFamily="18" charset="0"/>
                </a:rPr>
                <a:t>) Sobre la gestión general de la entidad</a:t>
              </a:r>
              <a:endParaRPr lang="es-CO" kern="1200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062A5CA-3D09-2F4B-F4C1-A22E0C68334B}"/>
              </a:ext>
            </a:extLst>
          </p:cNvPr>
          <p:cNvGrpSpPr/>
          <p:nvPr/>
        </p:nvGrpSpPr>
        <p:grpSpPr>
          <a:xfrm>
            <a:off x="1662001" y="4481798"/>
            <a:ext cx="9551963" cy="1679192"/>
            <a:chOff x="0" y="2709333"/>
            <a:chExt cx="9551963" cy="2709333"/>
          </a:xfrm>
          <a:scene3d>
            <a:camera prst="orthographicFront"/>
            <a:lightRig rig="flat" dir="t"/>
          </a:scene3d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40E37EE7-24D7-D0D7-4129-80B832D7E691}"/>
                </a:ext>
              </a:extLst>
            </p:cNvPr>
            <p:cNvSpPr/>
            <p:nvPr/>
          </p:nvSpPr>
          <p:spPr>
            <a:xfrm>
              <a:off x="0" y="2709333"/>
              <a:ext cx="9551963" cy="270933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id="{F3ECE0E5-9B69-D4A3-FA06-A3F2536DFC71}"/>
                </a:ext>
              </a:extLst>
            </p:cNvPr>
            <p:cNvSpPr txBox="1"/>
            <p:nvPr/>
          </p:nvSpPr>
          <p:spPr>
            <a:xfrm>
              <a:off x="158708" y="2783975"/>
              <a:ext cx="9393255" cy="25506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1500"/>
                </a:spcAft>
              </a:pPr>
              <a:r>
                <a:rPr lang="es-CO" b="1" dirty="0">
                  <a:effectLst/>
                  <a:ea typeface="Times New Roman" panose="02020603050405020304" pitchFamily="18" charset="0"/>
                </a:rPr>
                <a:t>2</a:t>
              </a:r>
              <a:r>
                <a:rPr lang="es-CO" sz="1600" dirty="0">
                  <a:effectLst/>
                  <a:ea typeface="Times New Roman" panose="02020603050405020304" pitchFamily="18" charset="0"/>
                </a:rPr>
                <a:t>.</a:t>
              </a:r>
              <a:endParaRPr lang="es-MX" sz="1600" dirty="0">
                <a:effectLst/>
                <a:ea typeface="Times New Roman" panose="02020603050405020304" pitchFamily="18" charset="0"/>
              </a:endParaRPr>
            </a:p>
            <a:p>
              <a:pPr algn="just">
                <a:lnSpc>
                  <a:spcPct val="110000"/>
                </a:lnSpc>
                <a:spcAft>
                  <a:spcPts val="1500"/>
                </a:spcAft>
              </a:pPr>
              <a:r>
                <a:rPr lang="es-CO" dirty="0">
                  <a:effectLst/>
                  <a:ea typeface="Times New Roman" panose="02020603050405020304" pitchFamily="18" charset="0"/>
                </a:rPr>
                <a:t>Definir el procedimiento interno para implementar la ruta (antes, durante y después) a seguir para el desarrollo de los espacios de diálogo en la rendición de cuentas</a:t>
              </a:r>
              <a:r>
                <a:rPr lang="es-CO" sz="1600" dirty="0">
                  <a:effectLst/>
                  <a:ea typeface="Times New Roman" panose="02020603050405020304" pitchFamily="18" charset="0"/>
                </a:rPr>
                <a:t>.</a:t>
              </a:r>
              <a:endParaRPr lang="es-CO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019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C6E3F-426E-3A74-874A-BC7500BA9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D983AD-AD29-7611-9813-71E05A595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1" y="403136"/>
            <a:ext cx="714375" cy="848358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21A05FBD-041F-51E6-80E9-0C008A8B7217}"/>
              </a:ext>
            </a:extLst>
          </p:cNvPr>
          <p:cNvGrpSpPr/>
          <p:nvPr/>
        </p:nvGrpSpPr>
        <p:grpSpPr>
          <a:xfrm>
            <a:off x="1756556" y="1251494"/>
            <a:ext cx="9069049" cy="4351973"/>
            <a:chOff x="2381" y="2129102"/>
            <a:chExt cx="2901156" cy="1160462"/>
          </a:xfrm>
        </p:grpSpPr>
        <p:sp>
          <p:nvSpPr>
            <p:cNvPr id="16" name="Flecha: cheurón 15">
              <a:extLst>
                <a:ext uri="{FF2B5EF4-FFF2-40B4-BE49-F238E27FC236}">
                  <a16:creationId xmlns:a16="http://schemas.microsoft.com/office/drawing/2014/main" id="{021D0CF2-5273-9A94-C652-5C8FB499B202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7" name="Flecha: cheurón 4">
              <a:extLst>
                <a:ext uri="{FF2B5EF4-FFF2-40B4-BE49-F238E27FC236}">
                  <a16:creationId xmlns:a16="http://schemas.microsoft.com/office/drawing/2014/main" id="{016398D4-0573-5FEC-42F5-A14C543B5865}"/>
                </a:ext>
              </a:extLst>
            </p:cNvPr>
            <p:cNvSpPr txBox="1"/>
            <p:nvPr/>
          </p:nvSpPr>
          <p:spPr>
            <a:xfrm>
              <a:off x="697699" y="2129102"/>
              <a:ext cx="1740694" cy="1160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" tIns="8001" rIns="8001" bIns="8001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>
                  <a:solidFill>
                    <a:schemeClr val="tx1"/>
                  </a:solidFill>
                </a:rPr>
                <a:t>ANTES</a:t>
              </a:r>
              <a:endParaRPr lang="es-CO" sz="1600" kern="1200" dirty="0">
                <a:solidFill>
                  <a:schemeClr val="tx1"/>
                </a:solidFill>
              </a:endParaRP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kern="1200" dirty="0">
                  <a:solidFill>
                    <a:schemeClr val="tx1"/>
                  </a:solidFill>
                </a:rPr>
                <a:t>- Forma en que se convocará o promocionará la participación de los grupos de valor atendiendo a la claridad y alcance del objetivo de cada espacio de rendición de cuentas.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kern="1200" dirty="0">
                  <a:solidFill>
                    <a:schemeClr val="tx1"/>
                  </a:solidFill>
                </a:rPr>
                <a:t>Procedimiento de adecuación, producción y divulgación de la información que contextualizará el diálogo y el alcance de cada espacio de diálogo definido en el cronograma. 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kern="1200" dirty="0">
                  <a:solidFill>
                    <a:schemeClr val="tx1"/>
                  </a:solidFill>
                </a:rPr>
                <a:t>Definición del paso a paso por cada espacio de diálogo.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kern="1200" dirty="0">
                  <a:solidFill>
                    <a:schemeClr val="tx1"/>
                  </a:solidFill>
                </a:rPr>
                <a:t>Roles y responsables para implementar </a:t>
              </a:r>
              <a:r>
                <a:rPr lang="es-CO" sz="1800" dirty="0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los espacios de diálogo.</a:t>
              </a:r>
              <a:r>
                <a:rPr lang="es-CO" sz="1600" kern="1200" dirty="0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52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9CA60-F55A-6EA5-B760-25C5CA68F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CDE3C4-364E-5924-0A59-6DA54B035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1" y="403136"/>
            <a:ext cx="714375" cy="848358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874F8BD-AB0A-CE18-59F0-052E6DB733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841811"/>
              </p:ext>
            </p:extLst>
          </p:nvPr>
        </p:nvGraphicFramePr>
        <p:xfrm>
          <a:off x="1308295" y="719666"/>
          <a:ext cx="95519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C7A06CB-E3D2-B1D2-D4D4-70264A788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044299"/>
              </p:ext>
            </p:extLst>
          </p:nvPr>
        </p:nvGraphicFramePr>
        <p:xfrm>
          <a:off x="-1" y="989350"/>
          <a:ext cx="11710989" cy="458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38772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1326_TF44868783.potx" id="{9CD457B0-8303-4184-9547-B7E8CF7AB203}" vid="{1D1156BF-AF92-4E2F-BA2A-529364ED114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clásica sofisticada en negrita</Template>
  <TotalTime>500</TotalTime>
  <Words>795</Words>
  <Application>Microsoft Office PowerPoint</Application>
  <PresentationFormat>Panorámica</PresentationFormat>
  <Paragraphs>54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Tema de Office</vt:lpstr>
      <vt:lpstr>Estrategia de Rendición de Cuentas</vt:lpstr>
      <vt:lpstr>Presentación de PowerPoint</vt:lpstr>
      <vt:lpstr>Presentación de PowerPoint</vt:lpstr>
      <vt:lpstr> Información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Photo Collage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HAGA CLIC PARA AGREGAR UN TÍTULO</dc:title>
  <dc:creator>LENOVO</dc:creator>
  <cp:lastModifiedBy>aux01</cp:lastModifiedBy>
  <cp:revision>12</cp:revision>
  <dcterms:created xsi:type="dcterms:W3CDTF">2024-02-13T20:09:41Z</dcterms:created>
  <dcterms:modified xsi:type="dcterms:W3CDTF">2024-03-11T20:26:21Z</dcterms:modified>
</cp:coreProperties>
</file>